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8F797-D06D-0892-D1E9-DC0ADB4EE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B4521-19C4-7884-C6C4-7D56D7A17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5CFEC-8E12-B832-4C2D-7CF78DEA0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B2962-8C44-1D8D-99D1-6E9F1EA0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A898E-6B5E-A828-BAD2-D5835A2E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78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437F2-571F-F980-34BB-4AEF3A553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FBC56-7B4E-2EBB-1F97-063949E19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EDA8F-C86C-8B8E-46D3-84A0C9AF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14CF5-FEF4-2736-7F03-B4A56EB2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37313-D4F8-0C90-1B70-942D0121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7888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D955-A7F7-8707-1164-7EE14D05F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B856A-68C9-BCC0-393C-1548E7907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FAC80-065D-833B-76C6-1978BA4D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CFD99-8A34-A9D0-B469-DD1FD11F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49B2-7A8F-2856-1B8F-AED4D51A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7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9643A-4167-B2CB-8B33-3D22E7F8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FB7B0-7066-20C8-2205-C5F63FF37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32504-04A6-9AB5-BED3-CDBE31B4D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C54A1-2CB4-AEDE-1FF9-2AE10795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D9ED7-EB1F-2B0D-0698-8E046978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64A7C-445D-F428-B729-70D816DA1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69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D7B3B-0174-58E6-0640-807D54F0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E38F1-8E36-971C-D26C-E6147F56E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45978-C9B5-5367-F6F5-90ED730F3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52AB6-3114-4576-6CEB-79EE4FE5B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E63DD-17BA-C7B9-B386-05D0C19B6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01024A-09FD-7DE6-367D-6A94711F7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02D61B-D3DE-CC0D-75CA-1DBA6949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A3DD56-ABC3-7018-C870-7E73428A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064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B6B2-8B2F-0598-C70A-5CE26133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DCC8C4-E2E9-5C15-8F2F-D7679B68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56592-DF91-B0E0-921A-B73836519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CACF52-25C8-020C-CE16-343A0E34B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1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03C683-AF79-010F-E687-D135F789D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91FD0D-16F2-2D72-F316-13536B8B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CBDAD-8C91-7738-3693-82FC9CC2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38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88F9-BBD5-D518-6B29-001448031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15300-8F31-A05E-BAF1-4FFD3292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E6368-ECC8-C88D-19A0-74EF887F4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E9922-F33A-E9FB-160F-8ECB92C2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16A75-340E-5189-980D-F4B3BC33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76796-E519-DA43-4A33-EF3A2A36B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55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4CA3-540C-E496-7B7B-415B615F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C6F1D7-B20C-AA45-22D3-65DDF893D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320F2-4261-BD53-23B3-8455865B2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FB7A3-4C23-48D7-5721-5396DA185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1F5AC-31BC-9086-1E69-51DDFE55F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DEF2B-807A-F3B3-76BB-0E7E4965E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24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5F9AB-7453-CB9D-A84A-9DF08F81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17188-ABBF-E1D5-C202-946865385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E542-79FA-9D97-68DB-0E57981F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964C8-98CB-B804-21AB-436906F5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0A227-ED5F-5F0E-2F69-6C262F4C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60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26C050-1101-6FD4-782D-A6D86FD97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17F5A-7C63-FBF8-B4A1-320054690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516AA-4058-0EBD-3881-43C13A2F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5D63A-05F3-FE33-3E00-E429C86D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A0E89-86F4-C9BF-79DC-B27DF44C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1008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76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E85CE-0B55-CED6-DD02-945D322F2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585C1-BB33-DFB7-E152-D215DA5D7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1DC08-6A2C-1DAE-B30B-F9E510C18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34FC8-E004-4512-B737-F3C97F7BE26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AE027-EB65-C295-CCD8-E17ED15F6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5DF99-6F19-F738-4EE9-3C4479446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6D1E5-5628-4F0D-A088-2F19A8CB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20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4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emf"/><Relationship Id="rId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25.emf"/><Relationship Id="rId7" Type="http://schemas.openxmlformats.org/officeDocument/2006/relationships/image" Target="../media/image27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2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3.e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4.bin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4.e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3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7.e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40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8.emf"/><Relationship Id="rId7" Type="http://schemas.openxmlformats.org/officeDocument/2006/relationships/oleObject" Target="../embeddings/oleObject45.bin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1.emf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6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52.emf"/><Relationship Id="rId7" Type="http://schemas.openxmlformats.org/officeDocument/2006/relationships/image" Target="../media/image54.emf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3.e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5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6634E91-C81F-6937-0603-2E8F1A4DD535}"/>
              </a:ext>
            </a:extLst>
          </p:cNvPr>
          <p:cNvSpPr txBox="1"/>
          <p:nvPr/>
        </p:nvSpPr>
        <p:spPr>
          <a:xfrm>
            <a:off x="2447925" y="2238374"/>
            <a:ext cx="689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 </a:t>
            </a:r>
            <a:endParaRPr lang="en-IN" dirty="0">
              <a:solidFill>
                <a:srgbClr val="92D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F7F21-12E6-53D9-275E-A25A48AC44D1}"/>
              </a:ext>
            </a:extLst>
          </p:cNvPr>
          <p:cNvSpPr txBox="1"/>
          <p:nvPr/>
        </p:nvSpPr>
        <p:spPr>
          <a:xfrm>
            <a:off x="1274970" y="1600200"/>
            <a:ext cx="9642059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8000" b="1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KINETIC THEORY OF GASES </a:t>
            </a:r>
            <a:endParaRPr lang="en-IN" sz="8000" b="1" dirty="0">
              <a:ln w="6600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5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F800A5-41D1-B1E0-6399-16463CEECB1F}"/>
              </a:ext>
            </a:extLst>
          </p:cNvPr>
          <p:cNvSpPr txBox="1"/>
          <p:nvPr/>
        </p:nvSpPr>
        <p:spPr>
          <a:xfrm>
            <a:off x="779690" y="252591"/>
            <a:ext cx="3239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3600" b="1" dirty="0">
                <a:ln w="222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Boyle’s law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52D7D08-2E59-1B35-F43A-577AC99D4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249131"/>
              </p:ext>
            </p:extLst>
          </p:nvPr>
        </p:nvGraphicFramePr>
        <p:xfrm>
          <a:off x="5930900" y="3232150"/>
          <a:ext cx="3302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0364" imgH="392018" progId="Equation.DSMT4">
                  <p:embed/>
                </p:oleObj>
              </mc:Choice>
              <mc:Fallback>
                <p:oleObj name="Equation" r:id="rId2" imgW="33036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30900" y="3232150"/>
                        <a:ext cx="33020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84F464C-D960-0428-1E51-7D8208FDB9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790410"/>
              </p:ext>
            </p:extLst>
          </p:nvPr>
        </p:nvGraphicFramePr>
        <p:xfrm>
          <a:off x="5930900" y="3232150"/>
          <a:ext cx="3302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364" imgH="392018" progId="Equation.DSMT4">
                  <p:embed/>
                </p:oleObj>
              </mc:Choice>
              <mc:Fallback>
                <p:oleObj name="Equation" r:id="rId4" imgW="33036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30900" y="3232150"/>
                        <a:ext cx="33020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8C5B1D8-06AE-D286-7A7C-F7A82706DF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094535"/>
              </p:ext>
            </p:extLst>
          </p:nvPr>
        </p:nvGraphicFramePr>
        <p:xfrm>
          <a:off x="5930900" y="3232150"/>
          <a:ext cx="3302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0364" imgH="392018" progId="Equation.DSMT4">
                  <p:embed/>
                </p:oleObj>
              </mc:Choice>
              <mc:Fallback>
                <p:oleObj name="Equation" r:id="rId6" imgW="33036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30900" y="3232150"/>
                        <a:ext cx="33020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5BC1342-8CD6-D51B-7747-D054D70969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220967"/>
              </p:ext>
            </p:extLst>
          </p:nvPr>
        </p:nvGraphicFramePr>
        <p:xfrm>
          <a:off x="1524000" y="830944"/>
          <a:ext cx="686076" cy="81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0364" imgH="392018" progId="Equation.DSMT4">
                  <p:embed/>
                </p:oleObj>
              </mc:Choice>
              <mc:Fallback>
                <p:oleObj name="Equation" r:id="rId7" imgW="33036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830944"/>
                        <a:ext cx="686076" cy="81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54E02B7-2782-BD7F-6820-0373C8CFD4A3}"/>
              </a:ext>
            </a:extLst>
          </p:cNvPr>
          <p:cNvSpPr txBox="1"/>
          <p:nvPr/>
        </p:nvSpPr>
        <p:spPr>
          <a:xfrm>
            <a:off x="847209" y="1751569"/>
            <a:ext cx="3669846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>
              <a:lnSpc>
                <a:spcPct val="100000"/>
              </a:lnSpc>
              <a:spcBef>
                <a:spcPts val="560"/>
              </a:spcBef>
            </a:pP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PV</a:t>
            </a:r>
            <a:r>
              <a:rPr lang="fr-FR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fr-FR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K</a:t>
            </a:r>
            <a:r>
              <a:rPr lang="fr-FR" sz="2800" spc="-20" dirty="0">
                <a:solidFill>
                  <a:schemeClr val="bg1"/>
                </a:solidFill>
                <a:cs typeface="Times New Roman"/>
              </a:rPr>
              <a:t>   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constant</a:t>
            </a:r>
            <a:endParaRPr lang="fr-FR" sz="2800" dirty="0">
              <a:solidFill>
                <a:schemeClr val="bg1"/>
              </a:solidFill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85"/>
              </a:spcBef>
            </a:pPr>
            <a:r>
              <a:rPr lang="fr-FR" sz="2800" spc="-5" dirty="0">
                <a:solidFill>
                  <a:schemeClr val="bg1"/>
                </a:solidFill>
                <a:cs typeface="Cambria Math"/>
              </a:rPr>
              <a:t>∴</a:t>
            </a:r>
            <a:r>
              <a:rPr lang="fr-FR" sz="2800" spc="25" dirty="0">
                <a:solidFill>
                  <a:schemeClr val="bg1"/>
                </a:solidFill>
                <a:cs typeface="Cambria Math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P</a:t>
            </a:r>
            <a:r>
              <a:rPr lang="fr-FR" sz="2800" spc="-7" baseline="-7936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fr-FR" sz="2800" spc="-7" baseline="-7936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fr-FR" sz="2800" spc="179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fr-FR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P</a:t>
            </a:r>
            <a:r>
              <a:rPr lang="fr-FR" sz="2800" spc="-7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fr-FR" sz="2800" spc="179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fr-FR" sz="2800" spc="-7" baseline="-7936" dirty="0">
                <a:solidFill>
                  <a:schemeClr val="bg1"/>
                </a:solidFill>
                <a:cs typeface="Times New Roman"/>
              </a:rPr>
              <a:t>2 </a:t>
            </a:r>
            <a:endParaRPr lang="fr-FR" sz="2800" baseline="-7936" dirty="0">
              <a:solidFill>
                <a:schemeClr val="bg1"/>
              </a:solidFill>
              <a:cs typeface="Times New Roman"/>
            </a:endParaRPr>
          </a:p>
        </p:txBody>
      </p:sp>
      <p:pic>
        <p:nvPicPr>
          <p:cNvPr id="13" name="object 7">
            <a:extLst>
              <a:ext uri="{FF2B5EF4-FFF2-40B4-BE49-F238E27FC236}">
                <a16:creationId xmlns:a16="http://schemas.microsoft.com/office/drawing/2014/main" id="{8773128E-842F-C13B-C534-FF353B49FCF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81468" y="596511"/>
            <a:ext cx="5610062" cy="29594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7D7C076-27DB-79A7-1197-8CA0ACD9523F}"/>
              </a:ext>
            </a:extLst>
          </p:cNvPr>
          <p:cNvSpPr txBox="1"/>
          <p:nvPr/>
        </p:nvSpPr>
        <p:spPr>
          <a:xfrm>
            <a:off x="997416" y="3556001"/>
            <a:ext cx="10054154" cy="2782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0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Boyle’s</a:t>
            </a:r>
            <a:r>
              <a:rPr lang="en-US" sz="2800" b="1" spc="-2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</a:t>
            </a:r>
            <a:r>
              <a:rPr lang="en-US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given</a:t>
            </a:r>
            <a:r>
              <a:rPr lang="en-US" sz="2800" spc="-4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ideal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inversely</a:t>
            </a:r>
            <a:r>
              <a:rPr lang="en-US" sz="2800" spc="-4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proportional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its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temperature</a:t>
            </a:r>
            <a:r>
              <a:rPr lang="en-US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kept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100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b="1" spc="-5" dirty="0" err="1">
                <a:solidFill>
                  <a:srgbClr val="00B050"/>
                </a:solidFill>
                <a:cs typeface="Times New Roman"/>
              </a:rPr>
              <a:t>Charle’s</a:t>
            </a:r>
            <a:r>
              <a:rPr lang="en-US" sz="2800" b="1" spc="-3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27100" marR="6985">
              <a:lnSpc>
                <a:spcPts val="2760"/>
              </a:lnSpc>
              <a:spcBef>
                <a:spcPts val="5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9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given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ideal</a:t>
            </a:r>
            <a:r>
              <a:rPr lang="en-US" sz="2800" spc="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directly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proportional</a:t>
            </a:r>
            <a:r>
              <a:rPr lang="en-US" sz="2800" spc="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its</a:t>
            </a:r>
            <a:r>
              <a:rPr lang="en-US" sz="2800" spc="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temperature</a:t>
            </a:r>
            <a:r>
              <a:rPr lang="en-US" sz="2800" spc="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kelvin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spc="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</a:t>
            </a:r>
            <a:r>
              <a:rPr lang="en-US" sz="2800" spc="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9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kept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5781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DAF2FB-ED56-039C-8782-5A07DFD5D067}"/>
              </a:ext>
            </a:extLst>
          </p:cNvPr>
          <p:cNvSpPr txBox="1"/>
          <p:nvPr/>
        </p:nvSpPr>
        <p:spPr>
          <a:xfrm>
            <a:off x="706211" y="499770"/>
            <a:ext cx="11327946" cy="2549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0" indent="-229235">
              <a:lnSpc>
                <a:spcPct val="100000"/>
              </a:lnSpc>
              <a:spcBef>
                <a:spcPts val="905"/>
              </a:spcBef>
              <a:buFont typeface="Symbol"/>
              <a:buChar char=""/>
              <a:tabLst>
                <a:tab pos="254000" algn="l"/>
                <a:tab pos="254635" algn="l"/>
              </a:tabLst>
            </a:pP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Gay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 err="1">
                <a:solidFill>
                  <a:srgbClr val="00B050"/>
                </a:solidFill>
                <a:cs typeface="Times New Roman"/>
              </a:rPr>
              <a:t>Lussac’s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39800" marR="17780">
              <a:lnSpc>
                <a:spcPts val="2760"/>
              </a:lnSpc>
              <a:spcBef>
                <a:spcPts val="19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</a:t>
            </a:r>
            <a:r>
              <a:rPr lang="en-US" sz="2800" spc="26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2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ideal</a:t>
            </a:r>
            <a:r>
              <a:rPr lang="en-US" sz="2800" spc="26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2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directly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proportional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its</a:t>
            </a:r>
            <a:r>
              <a:rPr lang="en-US" sz="2800" spc="26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absolute</a:t>
            </a:r>
            <a:r>
              <a:rPr lang="en-US" sz="2800" spc="26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temperature</a:t>
            </a:r>
            <a:r>
              <a:rPr lang="en-US" sz="2800" spc="26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spc="2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26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2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kept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54000" indent="-229235">
              <a:lnSpc>
                <a:spcPct val="100000"/>
              </a:lnSpc>
              <a:spcBef>
                <a:spcPts val="765"/>
              </a:spcBef>
              <a:buFont typeface="Symbol"/>
              <a:buChar char=""/>
              <a:tabLst>
                <a:tab pos="254000" algn="l"/>
                <a:tab pos="2546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Avogadro’s</a:t>
            </a:r>
            <a:r>
              <a:rPr lang="en-US" sz="2800" b="1" spc="-3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39800" marR="87630">
              <a:lnSpc>
                <a:spcPts val="2760"/>
              </a:lnSpc>
              <a:spcBef>
                <a:spcPts val="18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Equal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gases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under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similar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conditions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temperature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contain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equal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number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6598EF7-C25D-400D-D616-AD6743B491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315074"/>
              </p:ext>
            </p:extLst>
          </p:nvPr>
        </p:nvGraphicFramePr>
        <p:xfrm>
          <a:off x="3018799" y="2999071"/>
          <a:ext cx="3077201" cy="1133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2867" imgH="428857" progId="Equation.DSMT4">
                  <p:embed/>
                </p:oleObj>
              </mc:Choice>
              <mc:Fallback>
                <p:oleObj name="Equation" r:id="rId2" imgW="1162867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18799" y="2999071"/>
                        <a:ext cx="3077201" cy="1133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3302A319-2844-889B-DE66-F3815A7BD3C4}"/>
              </a:ext>
            </a:extLst>
          </p:cNvPr>
          <p:cNvSpPr txBox="1"/>
          <p:nvPr/>
        </p:nvSpPr>
        <p:spPr>
          <a:xfrm>
            <a:off x="1905255" y="3818750"/>
            <a:ext cx="7891888" cy="811761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730"/>
              </a:spcBef>
              <a:tabLst>
                <a:tab pos="426720" algn="l"/>
              </a:tabLst>
            </a:pPr>
            <a:r>
              <a:rPr sz="950" spc="-90" dirty="0">
                <a:latin typeface="Tahoma"/>
                <a:cs typeface="Tahoma"/>
              </a:rPr>
              <a:t>N</a:t>
            </a:r>
            <a:r>
              <a:rPr sz="825" spc="60" baseline="-25252" dirty="0">
                <a:latin typeface="Tahoma"/>
                <a:cs typeface="Tahoma"/>
              </a:rPr>
              <a:t>1</a:t>
            </a:r>
            <a:r>
              <a:rPr sz="950" spc="-125" dirty="0">
                <a:latin typeface="Tahoma"/>
                <a:cs typeface="Tahoma"/>
              </a:rPr>
              <a:t>T</a:t>
            </a:r>
            <a:r>
              <a:rPr sz="825" spc="-7" baseline="-25252" dirty="0">
                <a:latin typeface="Tahoma"/>
                <a:cs typeface="Tahoma"/>
              </a:rPr>
              <a:t>1</a:t>
            </a:r>
            <a:r>
              <a:rPr sz="825" baseline="-25252" dirty="0">
                <a:latin typeface="Tahoma"/>
                <a:cs typeface="Tahoma"/>
              </a:rPr>
              <a:t>	</a:t>
            </a:r>
            <a:r>
              <a:rPr sz="950" spc="-45" dirty="0">
                <a:latin typeface="Tahoma"/>
                <a:cs typeface="Tahoma"/>
              </a:rPr>
              <a:t>N</a:t>
            </a:r>
            <a:r>
              <a:rPr sz="825" spc="-7" baseline="-25252" dirty="0">
                <a:latin typeface="Tahoma"/>
                <a:cs typeface="Tahoma"/>
              </a:rPr>
              <a:t>2</a:t>
            </a:r>
            <a:r>
              <a:rPr sz="825" spc="-172" baseline="-25252" dirty="0">
                <a:latin typeface="Tahoma"/>
                <a:cs typeface="Tahoma"/>
              </a:rPr>
              <a:t> </a:t>
            </a:r>
            <a:r>
              <a:rPr sz="950" spc="-80" dirty="0">
                <a:latin typeface="Tahoma"/>
                <a:cs typeface="Tahoma"/>
              </a:rPr>
              <a:t>T</a:t>
            </a:r>
            <a:r>
              <a:rPr sz="825" spc="-7" baseline="-25252" dirty="0">
                <a:latin typeface="Tahoma"/>
                <a:cs typeface="Tahoma"/>
              </a:rPr>
              <a:t>2</a:t>
            </a:r>
            <a:endParaRPr sz="825" baseline="-25252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1060"/>
              </a:spcBef>
            </a:pPr>
            <a:r>
              <a:rPr sz="2800" spc="-5" dirty="0">
                <a:solidFill>
                  <a:schemeClr val="bg1"/>
                </a:solidFill>
                <a:cs typeface="Times New Roman"/>
              </a:rPr>
              <a:t>Ideal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equation</a:t>
            </a:r>
            <a:r>
              <a:rPr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connecting</a:t>
            </a:r>
            <a:r>
              <a:rPr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variables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is</a:t>
            </a:r>
            <a:endParaRPr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4225F42-C346-8F7E-BB54-88A72ED145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861745"/>
              </p:ext>
            </p:extLst>
          </p:nvPr>
        </p:nvGraphicFramePr>
        <p:xfrm>
          <a:off x="3018799" y="4772944"/>
          <a:ext cx="4743654" cy="1153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62866" imgH="428857" progId="Equation.DSMT4">
                  <p:embed/>
                </p:oleObj>
              </mc:Choice>
              <mc:Fallback>
                <p:oleObj name="Equation" r:id="rId4" imgW="1762866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18799" y="4772944"/>
                        <a:ext cx="4743654" cy="11538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5359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745163" y="1195939"/>
            <a:ext cx="11074854" cy="397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0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Dalton’s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spc="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of Partial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Pressure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Total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 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mixture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non-reactive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sum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their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partial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pressure.</a:t>
            </a:r>
          </a:p>
          <a:p>
            <a:pPr marL="927100">
              <a:lnSpc>
                <a:spcPct val="100000"/>
              </a:lnSpc>
              <a:spcBef>
                <a:spcPts val="800"/>
              </a:spcBef>
            </a:pP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100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Average</a:t>
            </a:r>
            <a:r>
              <a:rPr lang="en-US" sz="2800" b="1" spc="-2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Velocity 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27100" marR="5080">
              <a:spcBef>
                <a:spcPts val="19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Since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moves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randomly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possible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directions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 zero.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927100">
              <a:spcBef>
                <a:spcPts val="61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 displacement 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 is zero.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52164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74EE20-4EE5-9D74-C769-4A5F78F1FB0A}"/>
              </a:ext>
            </a:extLst>
          </p:cNvPr>
          <p:cNvSpPr txBox="1"/>
          <p:nvPr/>
        </p:nvSpPr>
        <p:spPr>
          <a:xfrm>
            <a:off x="445123" y="406073"/>
            <a:ext cx="11586456" cy="596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400" indent="-229235">
              <a:lnSpc>
                <a:spcPct val="100000"/>
              </a:lnSpc>
              <a:spcBef>
                <a:spcPts val="905"/>
              </a:spcBef>
              <a:buFont typeface="Symbol"/>
              <a:buChar char=""/>
              <a:tabLst>
                <a:tab pos="279400" algn="l"/>
                <a:tab pos="2800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Mean</a:t>
            </a:r>
            <a:r>
              <a:rPr lang="en-US" sz="2800" b="1" spc="-3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speed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65200" marR="43180">
              <a:lnSpc>
                <a:spcPts val="2760"/>
              </a:lnSpc>
              <a:spcBef>
                <a:spcPts val="19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Mean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or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arithmetic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mean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given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temperature.</a:t>
            </a:r>
          </a:p>
          <a:p>
            <a:pPr marL="965200" marR="43180">
              <a:lnSpc>
                <a:spcPts val="2760"/>
              </a:lnSpc>
              <a:spcBef>
                <a:spcPts val="195"/>
              </a:spcBef>
            </a:pP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79400" indent="-229235">
              <a:lnSpc>
                <a:spcPct val="100000"/>
              </a:lnSpc>
              <a:buFont typeface="Symbol"/>
              <a:buChar char=""/>
              <a:tabLst>
                <a:tab pos="279400" algn="l"/>
                <a:tab pos="2800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Mean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Square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Velocity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965200" marR="351790">
              <a:lnSpc>
                <a:spcPts val="2760"/>
              </a:lnSpc>
              <a:spcBef>
                <a:spcPts val="6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Mean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square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defined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square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velocities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molecules.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Let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baseline="-7936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,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,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…. </a:t>
            </a:r>
            <a:r>
              <a:rPr lang="en-US" sz="2800" dirty="0" err="1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baseline="-7936" dirty="0" err="1">
                <a:solidFill>
                  <a:schemeClr val="bg1"/>
                </a:solidFill>
                <a:cs typeface="Times New Roman"/>
              </a:rPr>
              <a:t>N</a:t>
            </a:r>
            <a:r>
              <a:rPr lang="en-US" sz="2800" spc="209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be 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velocities 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gas.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mean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square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velocity</a:t>
            </a:r>
          </a:p>
          <a:p>
            <a:pPr marL="965200" marR="351790">
              <a:lnSpc>
                <a:spcPts val="2760"/>
              </a:lnSpc>
              <a:spcBef>
                <a:spcPts val="65"/>
              </a:spcBef>
            </a:pPr>
            <a:endParaRPr lang="en-US" sz="2800" spc="-5" dirty="0">
              <a:solidFill>
                <a:schemeClr val="bg1"/>
              </a:solidFill>
              <a:cs typeface="Times New Roman"/>
            </a:endParaRPr>
          </a:p>
          <a:p>
            <a:pPr marL="965200" marR="351790">
              <a:lnSpc>
                <a:spcPts val="2760"/>
              </a:lnSpc>
              <a:spcBef>
                <a:spcPts val="65"/>
              </a:spcBef>
            </a:pPr>
            <a:endParaRPr lang="en-US" sz="2800" spc="-5" dirty="0">
              <a:solidFill>
                <a:schemeClr val="bg1"/>
              </a:solidFill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90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Root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mean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square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velocity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(R.M.S.</a:t>
            </a:r>
            <a:r>
              <a:rPr lang="en-US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velocity)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81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square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root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spc="-6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squares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velocities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-6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-7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called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8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R.M.S.</a:t>
            </a:r>
            <a:r>
              <a:rPr lang="en-US" sz="2800" spc="-7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velocity.</a:t>
            </a:r>
          </a:p>
          <a:p>
            <a:pPr marL="241300">
              <a:lnSpc>
                <a:spcPct val="100000"/>
              </a:lnSpc>
              <a:spcBef>
                <a:spcPts val="810"/>
              </a:spcBef>
            </a:pPr>
            <a:endParaRPr lang="en-US" sz="2800" spc="-5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4DBF46C-81E5-5480-A237-72A2A66E39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706705"/>
              </p:ext>
            </p:extLst>
          </p:nvPr>
        </p:nvGraphicFramePr>
        <p:xfrm>
          <a:off x="7641564" y="1255721"/>
          <a:ext cx="3594327" cy="99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0009" imgH="392018" progId="Equation.DSMT4">
                  <p:embed/>
                </p:oleObj>
              </mc:Choice>
              <mc:Fallback>
                <p:oleObj name="Equation" r:id="rId2" imgW="1420009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41564" y="1255721"/>
                        <a:ext cx="3594327" cy="993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D7528A1-8E8A-47B2-4D7C-7F7D5BDA6A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996257"/>
              </p:ext>
            </p:extLst>
          </p:nvPr>
        </p:nvGraphicFramePr>
        <p:xfrm>
          <a:off x="5113270" y="3501879"/>
          <a:ext cx="4456112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419040" progId="Equation.DSMT4">
                  <p:embed/>
                </p:oleObj>
              </mc:Choice>
              <mc:Fallback>
                <p:oleObj name="Equation" r:id="rId4" imgW="15872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13270" y="3501879"/>
                        <a:ext cx="4456112" cy="1177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A6D2797-032C-532A-7278-B8BE2665B7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747822"/>
              </p:ext>
            </p:extLst>
          </p:nvPr>
        </p:nvGraphicFramePr>
        <p:xfrm>
          <a:off x="6426397" y="5339090"/>
          <a:ext cx="4888877" cy="848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8944" imgH="453532" progId="Equation.DSMT4">
                  <p:embed/>
                </p:oleObj>
              </mc:Choice>
              <mc:Fallback>
                <p:oleObj name="Equation" r:id="rId6" imgW="2178944" imgH="4535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26397" y="5339090"/>
                        <a:ext cx="4888877" cy="848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53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EBE0D2-E81A-73CB-03A1-192BC176280F}"/>
              </a:ext>
            </a:extLst>
          </p:cNvPr>
          <p:cNvSpPr txBox="1"/>
          <p:nvPr/>
        </p:nvSpPr>
        <p:spPr>
          <a:xfrm>
            <a:off x="413657" y="529485"/>
            <a:ext cx="5334001" cy="1737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indent="-229235">
              <a:lnSpc>
                <a:spcPct val="100000"/>
              </a:lnSpc>
              <a:spcBef>
                <a:spcPts val="1035"/>
              </a:spcBef>
              <a:buFont typeface="Symbol"/>
              <a:buChar char=""/>
              <a:tabLst>
                <a:tab pos="266700" algn="l"/>
                <a:tab pos="267335" algn="l"/>
              </a:tabLst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Ideal</a:t>
            </a:r>
            <a:r>
              <a:rPr lang="en-US" sz="2800" b="1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b="1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Equation		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66700" marR="551180">
              <a:lnSpc>
                <a:spcPct val="145000"/>
              </a:lnSpc>
              <a:spcBef>
                <a:spcPts val="7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For m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mols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For</a:t>
            </a:r>
            <a:r>
              <a:rPr lang="en-US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en-US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gm. mol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	</a:t>
            </a:r>
          </a:p>
          <a:p>
            <a:pPr marL="266700" marR="551180">
              <a:lnSpc>
                <a:spcPct val="145000"/>
              </a:lnSpc>
              <a:spcBef>
                <a:spcPts val="7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PV</a:t>
            </a:r>
            <a:r>
              <a:rPr lang="en-US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Times New Roman"/>
              </a:rPr>
              <a:t>N</a:t>
            </a:r>
            <a:r>
              <a:rPr lang="en-US" sz="2800" baseline="-7936" dirty="0" err="1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dirty="0" err="1">
                <a:solidFill>
                  <a:schemeClr val="bg1"/>
                </a:solidFill>
                <a:cs typeface="Times New Roman"/>
              </a:rPr>
              <a:t>kT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			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B7FF9-9368-31CC-C2E1-8C6BE7EC1CC9}"/>
              </a:ext>
            </a:extLst>
          </p:cNvPr>
          <p:cNvSpPr txBox="1"/>
          <p:nvPr/>
        </p:nvSpPr>
        <p:spPr>
          <a:xfrm>
            <a:off x="5497966" y="432535"/>
            <a:ext cx="3375932" cy="1930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 marR="30480">
              <a:lnSpc>
                <a:spcPct val="145000"/>
              </a:lnSpc>
              <a:spcBef>
                <a:spcPts val="125"/>
              </a:spcBef>
            </a:pP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PV =     RT </a:t>
            </a:r>
            <a:r>
              <a:rPr lang="en-IN" sz="2800" spc="-385" dirty="0">
                <a:solidFill>
                  <a:schemeClr val="bg1"/>
                </a:solidFill>
                <a:cs typeface="Times New Roman"/>
              </a:rPr>
              <a:t> </a:t>
            </a:r>
          </a:p>
          <a:p>
            <a:pPr marL="38100" marR="30480">
              <a:lnSpc>
                <a:spcPct val="145000"/>
              </a:lnSpc>
              <a:spcBef>
                <a:spcPts val="125"/>
              </a:spcBef>
            </a:pP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PV = Rt </a:t>
            </a:r>
          </a:p>
          <a:p>
            <a:pPr marL="38100" marR="30480">
              <a:lnSpc>
                <a:spcPct val="145000"/>
              </a:lnSpc>
              <a:spcBef>
                <a:spcPts val="125"/>
              </a:spcBef>
            </a:pPr>
            <a:r>
              <a:rPr lang="en-IN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(</a:t>
            </a:r>
            <a:r>
              <a:rPr lang="en-IN" sz="2800" spc="-5" dirty="0" err="1">
                <a:solidFill>
                  <a:schemeClr val="bg1"/>
                </a:solidFill>
                <a:cs typeface="Times New Roman"/>
              </a:rPr>
              <a:t>N</a:t>
            </a:r>
            <a:r>
              <a:rPr lang="en-IN" sz="2800" spc="-7" baseline="-7936" dirty="0" err="1">
                <a:solidFill>
                  <a:schemeClr val="bg1"/>
                </a:solidFill>
                <a:cs typeface="Times New Roman"/>
              </a:rPr>
              <a:t>A</a:t>
            </a:r>
            <a:r>
              <a:rPr lang="en-IN" sz="2800" spc="-5" dirty="0" err="1">
                <a:solidFill>
                  <a:schemeClr val="bg1"/>
                </a:solidFill>
                <a:cs typeface="Times New Roman"/>
              </a:rPr>
              <a:t>.k</a:t>
            </a:r>
            <a:r>
              <a:rPr lang="en-IN" sz="2800" spc="-4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en-IN" sz="2800" spc="-4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R) </a:t>
            </a:r>
            <a:endParaRPr lang="en-IN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B38F894-A429-5AB9-632F-DEB94868C5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143075"/>
              </p:ext>
            </p:extLst>
          </p:nvPr>
        </p:nvGraphicFramePr>
        <p:xfrm>
          <a:off x="6375967" y="589717"/>
          <a:ext cx="334055" cy="433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2151" imgH="159170" progId="Equation.DSMT4">
                  <p:embed/>
                </p:oleObj>
              </mc:Choice>
              <mc:Fallback>
                <p:oleObj name="Equation" r:id="rId2" imgW="122151" imgH="15917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75967" y="589717"/>
                        <a:ext cx="334055" cy="433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EDE1E9E-17BC-161D-09FA-1F6A1A5C04A1}"/>
              </a:ext>
            </a:extLst>
          </p:cNvPr>
          <p:cNvSpPr txBox="1"/>
          <p:nvPr/>
        </p:nvSpPr>
        <p:spPr>
          <a:xfrm>
            <a:off x="413657" y="2234086"/>
            <a:ext cx="6772275" cy="108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0364">
              <a:lnSpc>
                <a:spcPct val="100000"/>
              </a:lnSpc>
              <a:spcBef>
                <a:spcPts val="1130"/>
              </a:spcBef>
            </a:pPr>
            <a:r>
              <a:rPr lang="en-US" sz="2800" dirty="0">
                <a:solidFill>
                  <a:schemeClr val="bg1"/>
                </a:solidFill>
                <a:cs typeface="Times New Roman"/>
              </a:rPr>
              <a:t>[k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 err="1">
                <a:solidFill>
                  <a:schemeClr val="bg1"/>
                </a:solidFill>
                <a:cs typeface="Times New Roman"/>
              </a:rPr>
              <a:t>Bolzman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constant]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035"/>
              </a:spcBef>
              <a:tabLst>
                <a:tab pos="2565400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For one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gram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gas</a:t>
            </a:r>
            <a:endParaRPr lang="en-IN" sz="2800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1C9BF60-F37D-3B1D-3B6A-5C1717774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095290"/>
              </p:ext>
            </p:extLst>
          </p:nvPr>
        </p:nvGraphicFramePr>
        <p:xfrm>
          <a:off x="3799794" y="2659959"/>
          <a:ext cx="1227705" cy="84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4291" imgH="428857" progId="Equation.DSMT4">
                  <p:embed/>
                </p:oleObj>
              </mc:Choice>
              <mc:Fallback>
                <p:oleObj name="Equation" r:id="rId4" imgW="624291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9794" y="2659959"/>
                        <a:ext cx="1227705" cy="843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A3BE555-6BAA-875B-2C16-EEF97803EB90}"/>
              </a:ext>
            </a:extLst>
          </p:cNvPr>
          <p:cNvSpPr txBox="1"/>
          <p:nvPr/>
        </p:nvSpPr>
        <p:spPr>
          <a:xfrm>
            <a:off x="578983" y="3446164"/>
            <a:ext cx="9143999" cy="2822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>
              <a:lnSpc>
                <a:spcPct val="100000"/>
              </a:lnSpc>
              <a:spcBef>
                <a:spcPts val="1025"/>
              </a:spcBef>
            </a:pP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Values</a:t>
            </a:r>
            <a:r>
              <a:rPr lang="en-IN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IN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dirty="0">
                <a:solidFill>
                  <a:srgbClr val="00B050"/>
                </a:solidFill>
                <a:cs typeface="Times New Roman"/>
              </a:rPr>
              <a:t>R,</a:t>
            </a:r>
            <a:r>
              <a:rPr lang="en-IN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its</a:t>
            </a:r>
            <a:r>
              <a:rPr lang="en-IN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unit</a:t>
            </a:r>
            <a:r>
              <a:rPr lang="en-IN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and</a:t>
            </a:r>
            <a:r>
              <a:rPr lang="en-IN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dirty="0">
                <a:solidFill>
                  <a:srgbClr val="00B050"/>
                </a:solidFill>
                <a:cs typeface="Times New Roman"/>
              </a:rPr>
              <a:t>dimensions</a:t>
            </a:r>
            <a:r>
              <a:rPr lang="en-IN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:</a:t>
            </a:r>
            <a:endParaRPr lang="en-IN" sz="2800" dirty="0">
              <a:solidFill>
                <a:srgbClr val="00B050"/>
              </a:solidFill>
              <a:cs typeface="Times New Roman"/>
            </a:endParaRPr>
          </a:p>
          <a:p>
            <a:pPr marL="279400" indent="-229235">
              <a:lnSpc>
                <a:spcPct val="100000"/>
              </a:lnSpc>
              <a:spcBef>
                <a:spcPts val="919"/>
              </a:spcBef>
              <a:buFont typeface="Symbol"/>
              <a:buChar char=""/>
              <a:tabLst>
                <a:tab pos="279400" algn="l"/>
                <a:tab pos="280035" algn="l"/>
              </a:tabLst>
            </a:pP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R</a:t>
            </a:r>
            <a:r>
              <a:rPr lang="en-IN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en-IN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Calorie</a:t>
            </a:r>
            <a:r>
              <a:rPr lang="en-IN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mol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-1o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C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endParaRPr lang="en-IN" sz="2800" baseline="29100" dirty="0">
              <a:solidFill>
                <a:schemeClr val="bg1"/>
              </a:solidFill>
              <a:cs typeface="Times New Roman"/>
            </a:endParaRPr>
          </a:p>
          <a:p>
            <a:pPr marL="279400" indent="-229235">
              <a:lnSpc>
                <a:spcPct val="100000"/>
              </a:lnSpc>
              <a:spcBef>
                <a:spcPts val="965"/>
              </a:spcBef>
              <a:buFont typeface="Symbol"/>
              <a:buChar char=""/>
              <a:tabLst>
                <a:tab pos="279400" algn="l"/>
                <a:tab pos="280035" algn="l"/>
              </a:tabLst>
            </a:pP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R</a:t>
            </a:r>
            <a:r>
              <a:rPr lang="en-IN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en-IN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8.31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Joulemol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-1o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C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endParaRPr lang="en-IN" sz="2800" baseline="29100" dirty="0">
              <a:solidFill>
                <a:schemeClr val="bg1"/>
              </a:solidFill>
              <a:cs typeface="Times New Roman"/>
            </a:endParaRPr>
          </a:p>
          <a:p>
            <a:pPr marL="279400" marR="556895" indent="-229235">
              <a:lnSpc>
                <a:spcPct val="143700"/>
              </a:lnSpc>
              <a:spcBef>
                <a:spcPts val="110"/>
              </a:spcBef>
              <a:buFont typeface="Symbol"/>
              <a:buChar char=""/>
              <a:tabLst>
                <a:tab pos="279400" algn="l"/>
                <a:tab pos="280035" algn="l"/>
              </a:tabLst>
            </a:pP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R = 8.31 x </a:t>
            </a:r>
            <a:r>
              <a:rPr lang="en-IN" sz="2800" dirty="0">
                <a:solidFill>
                  <a:schemeClr val="bg1"/>
                </a:solidFill>
                <a:cs typeface="Times New Roman"/>
              </a:rPr>
              <a:t>10</a:t>
            </a:r>
            <a:r>
              <a:rPr lang="en-IN" sz="2800" baseline="29100" dirty="0">
                <a:solidFill>
                  <a:schemeClr val="bg1"/>
                </a:solidFill>
                <a:cs typeface="Times New Roman"/>
              </a:rPr>
              <a:t>7</a:t>
            </a:r>
            <a:r>
              <a:rPr lang="en-IN" sz="2800" spc="7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erg mol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-1o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C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 </a:t>
            </a:r>
            <a:r>
              <a:rPr lang="en-IN" sz="2800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Unit</a:t>
            </a:r>
            <a:r>
              <a:rPr lang="en-IN" sz="2800" b="1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SI</a:t>
            </a:r>
            <a:r>
              <a:rPr lang="en-IN" sz="2800" b="1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: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Joule</a:t>
            </a:r>
            <a:r>
              <a:rPr lang="en-IN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mol</a:t>
            </a:r>
            <a:r>
              <a:rPr lang="en-IN" sz="2800" spc="-15" baseline="29100" dirty="0">
                <a:solidFill>
                  <a:schemeClr val="bg1"/>
                </a:solidFill>
                <a:cs typeface="Times New Roman"/>
              </a:rPr>
              <a:t>-1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K</a:t>
            </a:r>
            <a:r>
              <a:rPr lang="en-IN" sz="2800" spc="-15" baseline="29100" dirty="0">
                <a:solidFill>
                  <a:schemeClr val="bg1"/>
                </a:solidFill>
                <a:cs typeface="Times New Roman"/>
              </a:rPr>
              <a:t>-1 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Dimensions</a:t>
            </a:r>
            <a:r>
              <a:rPr lang="en-IN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:</a:t>
            </a:r>
            <a:r>
              <a:rPr lang="en-IN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ML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T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-2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q</a:t>
            </a:r>
            <a:r>
              <a:rPr lang="en-IN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r>
              <a:rPr lang="en-IN" sz="2800" spc="225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spc="-10" dirty="0">
                <a:solidFill>
                  <a:schemeClr val="bg1"/>
                </a:solidFill>
                <a:cs typeface="Times New Roman"/>
              </a:rPr>
              <a:t>mol</a:t>
            </a:r>
            <a:r>
              <a:rPr lang="en-IN" sz="2800" spc="-15" baseline="29100" dirty="0">
                <a:solidFill>
                  <a:schemeClr val="bg1"/>
                </a:solidFill>
                <a:cs typeface="Times New Roman"/>
              </a:rPr>
              <a:t>-1</a:t>
            </a:r>
            <a:endParaRPr lang="en-IN" sz="2800" baseline="291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72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E0FF7A-4FD9-C805-6332-7316AE2CF096}"/>
              </a:ext>
            </a:extLst>
          </p:cNvPr>
          <p:cNvSpPr txBox="1"/>
          <p:nvPr/>
        </p:nvSpPr>
        <p:spPr>
          <a:xfrm>
            <a:off x="577623" y="748651"/>
            <a:ext cx="11532053" cy="536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lang="en-US" sz="3600" b="1" spc="50" dirty="0">
                <a:ln w="9525" cmpd="sng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ASSUMPTIONS OF THE KINETIC THEORY OF GASES :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b="1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kinetic</a:t>
            </a:r>
            <a:r>
              <a:rPr lang="en-US" sz="2800" b="1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theory</a:t>
            </a:r>
            <a:r>
              <a:rPr lang="en-US" sz="2800" b="1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gases</a:t>
            </a:r>
            <a:r>
              <a:rPr lang="en-US" sz="2800" b="1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b="1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based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on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b="1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following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assumptions</a:t>
            </a:r>
            <a:r>
              <a:rPr lang="en-US" sz="2800" b="1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: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marR="354965" indent="-229235">
              <a:lnSpc>
                <a:spcPct val="143800"/>
              </a:lnSpc>
              <a:spcBef>
                <a:spcPts val="8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gas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identical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regarding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their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shape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mass.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different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gases are different.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95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rigid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perfectly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elastic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spheres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very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small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diameters.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marR="276860" indent="-229235">
              <a:lnSpc>
                <a:spcPct val="143800"/>
              </a:lnSpc>
              <a:spcBef>
                <a:spcPts val="114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occupy very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small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space.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actual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occupied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by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very small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compared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total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gas.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Therefore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equal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volume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vessel.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3805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A4F69B-DD0F-4CE9-55BD-8B534E5C78CB}"/>
              </a:ext>
            </a:extLst>
          </p:cNvPr>
          <p:cNvSpPr txBox="1"/>
          <p:nvPr/>
        </p:nvSpPr>
        <p:spPr>
          <a:xfrm>
            <a:off x="881743" y="1169987"/>
            <a:ext cx="11066690" cy="4291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802640" indent="-229235">
              <a:lnSpc>
                <a:spcPct val="143200"/>
              </a:lnSpc>
              <a:spcBef>
                <a:spcPts val="13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state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random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motion,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i.e., they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constantly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moving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with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possible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velocities in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possible directions.</a:t>
            </a:r>
          </a:p>
          <a:p>
            <a:pPr marL="241300" indent="-229235">
              <a:lnSpc>
                <a:spcPct val="100000"/>
              </a:lnSpc>
              <a:spcBef>
                <a:spcPts val="96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Normally no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force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acts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between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molecules.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Hence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they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move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straight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lines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with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speeds.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96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can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have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possible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velocities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lying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between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zero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infinity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12065" marR="802640">
              <a:lnSpc>
                <a:spcPct val="143200"/>
              </a:lnSpc>
              <a:spcBef>
                <a:spcPts val="135"/>
              </a:spcBef>
              <a:tabLst>
                <a:tab pos="241300" algn="l"/>
                <a:tab pos="241935" algn="l"/>
              </a:tabLst>
            </a:pPr>
            <a:endParaRPr lang="en-US" sz="18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321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16C7B5-459F-B72E-81B7-4B6030328F30}"/>
              </a:ext>
            </a:extLst>
          </p:cNvPr>
          <p:cNvSpPr txBox="1"/>
          <p:nvPr/>
        </p:nvSpPr>
        <p:spPr>
          <a:xfrm>
            <a:off x="457200" y="1240773"/>
            <a:ext cx="10985047" cy="4376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5080" indent="-229235">
              <a:lnSpc>
                <a:spcPct val="143800"/>
              </a:lnSpc>
              <a:spcBef>
                <a:spcPts val="10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collide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with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one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another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also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with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walls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container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change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their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direction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due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collision.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These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perfectly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elastic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i.e.,</a:t>
            </a:r>
            <a:r>
              <a:rPr lang="en-US" sz="2800" spc="4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there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loss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kinetic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energy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these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collisions.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marR="57785" indent="-229235">
              <a:lnSpc>
                <a:spcPct val="143100"/>
              </a:lnSpc>
              <a:spcBef>
                <a:spcPts val="13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do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not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exert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force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attraction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repulsion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each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other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except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during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collision.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So,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 do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not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posses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any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potential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energy.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Their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energy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 wholly kinetic.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057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DD2702-81C1-B607-7349-C5358E7B96A0}"/>
              </a:ext>
            </a:extLst>
          </p:cNvPr>
          <p:cNvSpPr txBox="1"/>
          <p:nvPr/>
        </p:nvSpPr>
        <p:spPr>
          <a:xfrm>
            <a:off x="695325" y="614415"/>
            <a:ext cx="11336110" cy="562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34290" indent="-229235">
              <a:lnSpc>
                <a:spcPct val="143800"/>
              </a:lnSpc>
              <a:spcBef>
                <a:spcPts val="10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instantaneous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i.e.,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time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spent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collision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very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small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compared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time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elapsed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between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two consecutive collisions.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241300" marR="24130" indent="-229235">
              <a:lnSpc>
                <a:spcPct val="143100"/>
              </a:lnSpc>
              <a:spcBef>
                <a:spcPts val="130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Though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constantly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moving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from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one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place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another,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number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molecules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per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unit volume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gas remains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constant</a:t>
            </a:r>
          </a:p>
          <a:p>
            <a:pPr marL="241300" marR="5080" indent="-229235">
              <a:lnSpc>
                <a:spcPct val="143700"/>
              </a:lnSpc>
              <a:spcBef>
                <a:spcPts val="12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inside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vessel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keep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on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moving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continuously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all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possible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directions,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distribution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whole vessel remains uniform.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490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0F4475-B3F3-8D29-818E-072A655C3A75}"/>
              </a:ext>
            </a:extLst>
          </p:cNvPr>
          <p:cNvSpPr txBox="1"/>
          <p:nvPr/>
        </p:nvSpPr>
        <p:spPr>
          <a:xfrm>
            <a:off x="653142" y="516835"/>
            <a:ext cx="10625818" cy="2513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74295" indent="-229235">
              <a:lnSpc>
                <a:spcPct val="143500"/>
              </a:lnSpc>
              <a:spcBef>
                <a:spcPts val="125"/>
              </a:spcBef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mass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negligibly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small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and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speed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very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large,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there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effect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gravity on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</a:t>
            </a: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motion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molecules.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this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effect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were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there,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density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would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have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been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greater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at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bottom</a:t>
            </a:r>
            <a:r>
              <a:rPr lang="en-US" sz="2800" spc="-4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vessel.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1AF6A-D34F-9796-5445-C6E4E31C6137}"/>
              </a:ext>
            </a:extLst>
          </p:cNvPr>
          <p:cNvSpPr txBox="1"/>
          <p:nvPr/>
        </p:nvSpPr>
        <p:spPr>
          <a:xfrm>
            <a:off x="787855" y="3177667"/>
            <a:ext cx="6213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Pressure</a:t>
            </a:r>
            <a:r>
              <a:rPr lang="en-US"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exerted</a:t>
            </a:r>
            <a:r>
              <a:rPr lang="en-US" sz="2800" b="1" spc="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n-US"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b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13">
            <a:extLst>
              <a:ext uri="{FF2B5EF4-FFF2-40B4-BE49-F238E27FC236}">
                <a16:creationId xmlns:a16="http://schemas.microsoft.com/office/drawing/2014/main" id="{2952ACE3-0E7E-B8FC-11AC-BEF932A94B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9350" y="3429000"/>
            <a:ext cx="6213019" cy="3125328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94E87EB-6819-CC22-4CDE-3F1DAB871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808633"/>
              </p:ext>
            </p:extLst>
          </p:nvPr>
        </p:nvGraphicFramePr>
        <p:xfrm>
          <a:off x="880609" y="3847761"/>
          <a:ext cx="4141787" cy="2513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58586" imgH="1188913" progId="Equation.DSMT4">
                  <p:embed/>
                </p:oleObj>
              </mc:Choice>
              <mc:Fallback>
                <p:oleObj name="Equation" r:id="rId3" imgW="1958586" imgH="118891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0609" y="3847761"/>
                        <a:ext cx="4141787" cy="2513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874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A4ADA7-9CF2-F742-A554-BB81B3802751}"/>
              </a:ext>
            </a:extLst>
          </p:cNvPr>
          <p:cNvSpPr txBox="1"/>
          <p:nvPr/>
        </p:nvSpPr>
        <p:spPr>
          <a:xfrm>
            <a:off x="309790" y="412159"/>
            <a:ext cx="8756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Average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K.E. of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translation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per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unit volume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the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gas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9C8A392-AD9C-EF57-A597-0CD8A59DE0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841453"/>
              </p:ext>
            </p:extLst>
          </p:nvPr>
        </p:nvGraphicFramePr>
        <p:xfrm>
          <a:off x="2414815" y="797794"/>
          <a:ext cx="4942114" cy="2712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15380" imgH="1544788" progId="Equation.DSMT4">
                  <p:embed/>
                </p:oleObj>
              </mc:Choice>
              <mc:Fallback>
                <p:oleObj name="Equation" r:id="rId2" imgW="2815380" imgH="154478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14815" y="797794"/>
                        <a:ext cx="4942114" cy="2712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1EA5970-5A8D-13C6-F53E-CBEB0CA9059C}"/>
              </a:ext>
            </a:extLst>
          </p:cNvPr>
          <p:cNvSpPr txBox="1"/>
          <p:nvPr/>
        </p:nvSpPr>
        <p:spPr>
          <a:xfrm>
            <a:off x="367394" y="3523118"/>
            <a:ext cx="6098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>
              <a:lnSpc>
                <a:spcPct val="100000"/>
              </a:lnSpc>
              <a:spcBef>
                <a:spcPts val="775"/>
              </a:spcBef>
            </a:pP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Kinetic</a:t>
            </a:r>
            <a:r>
              <a:rPr lang="en-IN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interpretation</a:t>
            </a:r>
            <a:r>
              <a:rPr lang="en-IN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IN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rgbClr val="00B050"/>
                </a:solidFill>
                <a:cs typeface="Times New Roman"/>
              </a:rPr>
              <a:t>temperature.</a:t>
            </a:r>
            <a:endParaRPr lang="en-IN" sz="2800" dirty="0">
              <a:solidFill>
                <a:srgbClr val="00B050"/>
              </a:solidFill>
              <a:cs typeface="Times New Roman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48A71F4-FC70-85D4-6472-A451B363D5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515940"/>
              </p:ext>
            </p:extLst>
          </p:nvPr>
        </p:nvGraphicFramePr>
        <p:xfrm>
          <a:off x="977333" y="4039200"/>
          <a:ext cx="5059816" cy="1941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19661" imgH="1005068" progId="Equation.DSMT4">
                  <p:embed/>
                </p:oleObj>
              </mc:Choice>
              <mc:Fallback>
                <p:oleObj name="Equation" r:id="rId4" imgW="2619661" imgH="10050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7333" y="4039200"/>
                        <a:ext cx="5059816" cy="1941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90CA856-5400-A5E1-38DA-F2E509B35A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956065"/>
              </p:ext>
            </p:extLst>
          </p:nvPr>
        </p:nvGraphicFramePr>
        <p:xfrm>
          <a:off x="6466114" y="3948435"/>
          <a:ext cx="3253127" cy="2188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3231" imgH="1005068" progId="Equation.DSMT4">
                  <p:embed/>
                </p:oleObj>
              </mc:Choice>
              <mc:Fallback>
                <p:oleObj name="Equation" r:id="rId6" imgW="1493231" imgH="10050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66114" y="3948435"/>
                        <a:ext cx="3253127" cy="2188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8191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31E79E-D20A-9521-2DA1-9A333D796075}"/>
              </a:ext>
            </a:extLst>
          </p:cNvPr>
          <p:cNvSpPr txBox="1"/>
          <p:nvPr/>
        </p:nvSpPr>
        <p:spPr>
          <a:xfrm>
            <a:off x="469447" y="322477"/>
            <a:ext cx="6098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R.M.S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velocity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gas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molecules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F8386A1-9ECE-F22A-74E8-F7988EF8C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002215"/>
              </p:ext>
            </p:extLst>
          </p:nvPr>
        </p:nvGraphicFramePr>
        <p:xfrm>
          <a:off x="1296080" y="937772"/>
          <a:ext cx="5496605" cy="275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33946" imgH="1569115" progId="Equation.DSMT4">
                  <p:embed/>
                </p:oleObj>
              </mc:Choice>
              <mc:Fallback>
                <p:oleObj name="Equation" r:id="rId2" imgW="3133946" imgH="156911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96080" y="937772"/>
                        <a:ext cx="5496605" cy="2751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086F722-1E1A-CA30-2CB2-6F5C6E0814B9}"/>
              </a:ext>
            </a:extLst>
          </p:cNvPr>
          <p:cNvSpPr txBox="1"/>
          <p:nvPr/>
        </p:nvSpPr>
        <p:spPr>
          <a:xfrm>
            <a:off x="738868" y="3873452"/>
            <a:ext cx="11148332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>
              <a:lnSpc>
                <a:spcPct val="100000"/>
              </a:lnSpc>
              <a:spcBef>
                <a:spcPts val="90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Average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R.M.S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and</a:t>
            </a:r>
            <a:r>
              <a:rPr lang="en-US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most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probable</a:t>
            </a:r>
            <a:r>
              <a:rPr lang="en-US" sz="28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speed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80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spc="-7" baseline="-7936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,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spc="-7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,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baseline="-7936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…….</a:t>
            </a:r>
            <a:r>
              <a:rPr lang="en-US" sz="2800" dirty="0" err="1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baseline="-7936" dirty="0" err="1">
                <a:solidFill>
                  <a:schemeClr val="bg1"/>
                </a:solidFill>
                <a:cs typeface="Times New Roman"/>
              </a:rPr>
              <a:t>n</a:t>
            </a:r>
            <a:r>
              <a:rPr lang="en-US" sz="2800" spc="195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the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speed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 gas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then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40B3EB3-D859-0293-D1C3-FD0E55B41C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901389"/>
              </p:ext>
            </p:extLst>
          </p:nvPr>
        </p:nvGraphicFramePr>
        <p:xfrm>
          <a:off x="2105478" y="5150847"/>
          <a:ext cx="3877808" cy="94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5729" imgH="392018" progId="Equation.DSMT4">
                  <p:embed/>
                </p:oleObj>
              </mc:Choice>
              <mc:Fallback>
                <p:oleObj name="Equation" r:id="rId4" imgW="1615729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05478" y="5150847"/>
                        <a:ext cx="3877808" cy="940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179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2C1BF9-F365-E2D6-AFF8-B85E92CFD574}"/>
              </a:ext>
            </a:extLst>
          </p:cNvPr>
          <p:cNvSpPr txBox="1"/>
          <p:nvPr/>
        </p:nvSpPr>
        <p:spPr>
          <a:xfrm>
            <a:off x="444954" y="746100"/>
            <a:ext cx="34249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It</a:t>
            </a:r>
            <a:r>
              <a:rPr lang="en-US"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can</a:t>
            </a:r>
            <a:r>
              <a:rPr lang="en-US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be</a:t>
            </a:r>
            <a:r>
              <a:rPr lang="en-US" sz="2800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shown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that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C42EDE0-91F1-0678-DD58-FDD13C21AD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765162"/>
              </p:ext>
            </p:extLst>
          </p:nvPr>
        </p:nvGraphicFramePr>
        <p:xfrm>
          <a:off x="3516659" y="658359"/>
          <a:ext cx="7913341" cy="1883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15379" imgH="956065" progId="Equation.DSMT4">
                  <p:embed/>
                </p:oleObj>
              </mc:Choice>
              <mc:Fallback>
                <p:oleObj name="Equation" r:id="rId2" imgW="4015379" imgH="95606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16659" y="658359"/>
                        <a:ext cx="7913341" cy="1883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81114E4-3868-734F-9109-8A1F5C480A9C}"/>
              </a:ext>
            </a:extLst>
          </p:cNvPr>
          <p:cNvSpPr txBox="1"/>
          <p:nvPr/>
        </p:nvSpPr>
        <p:spPr>
          <a:xfrm>
            <a:off x="410149" y="2753482"/>
            <a:ext cx="11444394" cy="1597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>
              <a:lnSpc>
                <a:spcPct val="100000"/>
              </a:lnSpc>
              <a:spcBef>
                <a:spcPts val="805"/>
              </a:spcBef>
            </a:pPr>
            <a:r>
              <a:rPr lang="en-US" sz="3600" b="1" spc="-7" baseline="3472" dirty="0">
                <a:solidFill>
                  <a:srgbClr val="00B050"/>
                </a:solidFill>
                <a:cs typeface="Times New Roman"/>
              </a:rPr>
              <a:t>Most</a:t>
            </a:r>
            <a:r>
              <a:rPr lang="en-US" sz="3600" b="1" spc="-22" baseline="3472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3600" b="1" spc="-7" baseline="3472" dirty="0">
                <a:solidFill>
                  <a:srgbClr val="00B050"/>
                </a:solidFill>
                <a:cs typeface="Times New Roman"/>
              </a:rPr>
              <a:t>probable</a:t>
            </a:r>
            <a:r>
              <a:rPr lang="en-US" sz="3600" b="1" spc="-15" baseline="3472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3600" b="1" spc="-7" baseline="3472" dirty="0">
                <a:solidFill>
                  <a:srgbClr val="00B050"/>
                </a:solidFill>
                <a:cs typeface="Times New Roman"/>
              </a:rPr>
              <a:t>speed</a:t>
            </a:r>
            <a:r>
              <a:rPr lang="en-US" sz="3600" b="1" spc="-15" baseline="3472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3600" b="1" baseline="3472" dirty="0">
                <a:solidFill>
                  <a:srgbClr val="00B050"/>
                </a:solidFill>
                <a:cs typeface="Times New Roman"/>
              </a:rPr>
              <a:t>[</a:t>
            </a:r>
            <a:r>
              <a:rPr lang="en-US" sz="3600" b="1" baseline="3472" dirty="0" err="1">
                <a:solidFill>
                  <a:srgbClr val="00B050"/>
                </a:solidFill>
                <a:cs typeface="Times New Roman"/>
              </a:rPr>
              <a:t>V</a:t>
            </a:r>
            <a:r>
              <a:rPr lang="en-US" sz="3600" b="1" dirty="0" err="1">
                <a:solidFill>
                  <a:srgbClr val="00B050"/>
                </a:solidFill>
                <a:cs typeface="Times New Roman"/>
              </a:rPr>
              <a:t>mp</a:t>
            </a:r>
            <a:r>
              <a:rPr lang="en-US" sz="3600" b="1" baseline="3472" dirty="0">
                <a:solidFill>
                  <a:srgbClr val="00B050"/>
                </a:solidFill>
                <a:cs typeface="Times New Roman"/>
              </a:rPr>
              <a:t>]</a:t>
            </a:r>
            <a:endParaRPr lang="en-US" sz="3600" baseline="3472" dirty="0">
              <a:solidFill>
                <a:srgbClr val="00B050"/>
              </a:solidFill>
              <a:cs typeface="Times New Roman"/>
            </a:endParaRPr>
          </a:p>
          <a:p>
            <a:pPr marL="482600">
              <a:lnSpc>
                <a:spcPct val="100000"/>
              </a:lnSpc>
              <a:spcBef>
                <a:spcPts val="71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speed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possessed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by the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maximum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number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gas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sample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at a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given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tempt</a:t>
            </a:r>
            <a:endParaRPr lang="en-IN" sz="28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AA47DA7-D7DE-ACB6-E287-0685667ED2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838897"/>
              </p:ext>
            </p:extLst>
          </p:nvPr>
        </p:nvGraphicFramePr>
        <p:xfrm>
          <a:off x="1227931" y="4585180"/>
          <a:ext cx="7932398" cy="139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74314" imgH="735381" progId="Equation.DSMT4">
                  <p:embed/>
                </p:oleObj>
              </mc:Choice>
              <mc:Fallback>
                <p:oleObj name="Equation" r:id="rId4" imgW="4174314" imgH="73538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27931" y="4585180"/>
                        <a:ext cx="7932398" cy="1396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4570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C69B9A3-ECFC-A431-CBE2-49AD47B4C123}"/>
              </a:ext>
            </a:extLst>
          </p:cNvPr>
          <p:cNvSpPr txBox="1"/>
          <p:nvPr/>
        </p:nvSpPr>
        <p:spPr>
          <a:xfrm>
            <a:off x="884400" y="783927"/>
            <a:ext cx="10976882" cy="1818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Degrees</a:t>
            </a:r>
            <a:r>
              <a:rPr lang="en-US" sz="2800" b="1" spc="-2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freedom</a:t>
            </a: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469900" marR="5080">
              <a:lnSpc>
                <a:spcPts val="2760"/>
              </a:lnSpc>
              <a:spcBef>
                <a:spcPts val="6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number of degrees of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freedom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 the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system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 </a:t>
            </a:r>
          </a:p>
          <a:p>
            <a:pPr marL="469900" marR="5080">
              <a:lnSpc>
                <a:spcPts val="2760"/>
              </a:lnSpc>
              <a:spcBef>
                <a:spcPts val="65"/>
              </a:spcBef>
            </a:pPr>
            <a:r>
              <a:rPr lang="en-US" sz="2800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 –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number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particles in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system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8928B40A-E48B-F267-AEDD-6A816DB360B7}"/>
              </a:ext>
            </a:extLst>
          </p:cNvPr>
          <p:cNvSpPr txBox="1"/>
          <p:nvPr/>
        </p:nvSpPr>
        <p:spPr>
          <a:xfrm>
            <a:off x="8883741" y="1777965"/>
            <a:ext cx="178425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bg1"/>
                </a:solidFill>
                <a:cs typeface="Times New Roman"/>
              </a:rPr>
              <a:t>f</a:t>
            </a:r>
            <a:r>
              <a:rPr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3N</a:t>
            </a:r>
            <a:r>
              <a:rPr sz="2800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10" dirty="0">
                <a:solidFill>
                  <a:schemeClr val="bg1"/>
                </a:solidFill>
                <a:cs typeface="Times New Roman"/>
              </a:rPr>
              <a:t>K</a:t>
            </a:r>
            <a:r>
              <a:rPr sz="1600" spc="-10" dirty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endParaRPr sz="1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D22A864B-5050-CE63-63D9-D9E4FFC66FCD}"/>
              </a:ext>
            </a:extLst>
          </p:cNvPr>
          <p:cNvSpPr txBox="1"/>
          <p:nvPr/>
        </p:nvSpPr>
        <p:spPr>
          <a:xfrm>
            <a:off x="1447142" y="2514127"/>
            <a:ext cx="8611916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bg1"/>
                </a:solidFill>
                <a:cs typeface="Times New Roman"/>
              </a:rPr>
              <a:t>K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number of</a:t>
            </a:r>
            <a:r>
              <a:rPr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independent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relations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between</a:t>
            </a:r>
            <a:r>
              <a:rPr sz="2800" dirty="0">
                <a:solidFill>
                  <a:schemeClr val="bg1"/>
                </a:solidFill>
                <a:cs typeface="Times New Roman"/>
              </a:rPr>
              <a:t> the </a:t>
            </a:r>
            <a:r>
              <a:rPr sz="2800" spc="-5" dirty="0">
                <a:solidFill>
                  <a:schemeClr val="bg1"/>
                </a:solidFill>
                <a:cs typeface="Times New Roman"/>
              </a:rPr>
              <a:t>particles</a:t>
            </a:r>
            <a:r>
              <a:rPr lang="en-IN" sz="2800" spc="-5" dirty="0">
                <a:solidFill>
                  <a:schemeClr val="bg1"/>
                </a:solidFill>
                <a:cs typeface="Times New Roman"/>
              </a:rPr>
              <a:t> </a:t>
            </a:r>
            <a:endParaRPr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647B93-AF25-F271-EC22-7E9E0CAC9F7E}"/>
              </a:ext>
            </a:extLst>
          </p:cNvPr>
          <p:cNvSpPr txBox="1"/>
          <p:nvPr/>
        </p:nvSpPr>
        <p:spPr>
          <a:xfrm>
            <a:off x="884400" y="3179460"/>
            <a:ext cx="4306660" cy="187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438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For</a:t>
            </a:r>
            <a:r>
              <a:rPr lang="en-US" sz="2800" b="1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mono</a:t>
            </a:r>
            <a:r>
              <a:rPr lang="en-US" sz="2800" b="1" spc="-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atomic</a:t>
            </a:r>
            <a:r>
              <a:rPr lang="en-US" sz="2800" b="1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gas</a:t>
            </a:r>
          </a:p>
          <a:p>
            <a:pPr marL="12700" marR="5080">
              <a:lnSpc>
                <a:spcPct val="1438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38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For</a:t>
            </a:r>
            <a:r>
              <a:rPr lang="en-US" sz="2800" b="1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diatomic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gas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For</a:t>
            </a:r>
            <a:r>
              <a:rPr lang="en-US" sz="2800" b="1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triatomic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gas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13E891-7B84-4321-075E-1A8FD19CB903}"/>
              </a:ext>
            </a:extLst>
          </p:cNvPr>
          <p:cNvSpPr txBox="1"/>
          <p:nvPr/>
        </p:nvSpPr>
        <p:spPr>
          <a:xfrm>
            <a:off x="4501859" y="3323134"/>
            <a:ext cx="5574890" cy="159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1 K</a:t>
            </a:r>
            <a:r>
              <a:rPr lang="de-DE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0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so</a:t>
            </a:r>
            <a:r>
              <a:rPr lang="de-DE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f =</a:t>
            </a:r>
            <a:r>
              <a:rPr lang="de-DE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x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0 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</a:t>
            </a:r>
            <a:endParaRPr lang="de-DE" sz="2800" dirty="0">
              <a:solidFill>
                <a:schemeClr val="bg1"/>
              </a:solidFill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2 K</a:t>
            </a:r>
            <a:r>
              <a:rPr lang="de-DE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1 so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f =</a:t>
            </a:r>
            <a:r>
              <a:rPr lang="de-DE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x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de-DE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1 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5</a:t>
            </a:r>
            <a:endParaRPr lang="de-DE" sz="2800" dirty="0">
              <a:solidFill>
                <a:schemeClr val="bg1"/>
              </a:solidFill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3,</a:t>
            </a:r>
            <a:r>
              <a:rPr lang="de-DE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2 so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f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de-DE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x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– 3</a:t>
            </a:r>
            <a:r>
              <a:rPr lang="de-DE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de-DE" sz="2800" spc="-5" dirty="0">
                <a:solidFill>
                  <a:schemeClr val="bg1"/>
                </a:solidFill>
                <a:cs typeface="Times New Roman"/>
              </a:rPr>
              <a:t>= 6</a:t>
            </a:r>
            <a:r>
              <a:rPr lang="de-DE" sz="2800" spc="-15" dirty="0">
                <a:solidFill>
                  <a:schemeClr val="bg1"/>
                </a:solidFill>
                <a:cs typeface="Times New Roman"/>
              </a:rPr>
              <a:t> </a:t>
            </a:r>
            <a:endParaRPr lang="en-IN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A8EE2-83A7-9A39-C73E-3B2AA2E32D57}"/>
              </a:ext>
            </a:extLst>
          </p:cNvPr>
          <p:cNvSpPr txBox="1"/>
          <p:nvPr/>
        </p:nvSpPr>
        <p:spPr>
          <a:xfrm>
            <a:off x="4501859" y="5094581"/>
            <a:ext cx="5997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pt-BR" sz="2800" spc="-5" dirty="0">
                <a:solidFill>
                  <a:schemeClr val="bg1"/>
                </a:solidFill>
                <a:cs typeface="Times New Roman"/>
              </a:rPr>
              <a:t>[Nonlinear</a:t>
            </a:r>
            <a:r>
              <a:rPr lang="pt-BR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pt-BR" sz="2800" spc="-5" dirty="0">
                <a:solidFill>
                  <a:schemeClr val="bg1"/>
                </a:solidFill>
                <a:cs typeface="Times New Roman"/>
              </a:rPr>
              <a:t>molecules</a:t>
            </a:r>
            <a:r>
              <a:rPr lang="pt-BR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pt-BR" sz="2800" spc="-5" dirty="0">
                <a:solidFill>
                  <a:schemeClr val="bg1"/>
                </a:solidFill>
                <a:cs typeface="Times New Roman"/>
              </a:rPr>
              <a:t>– H</a:t>
            </a:r>
            <a:r>
              <a:rPr lang="pt-BR" sz="2800" spc="-7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pt-BR" sz="2800" spc="-5" dirty="0">
                <a:solidFill>
                  <a:schemeClr val="bg1"/>
                </a:solidFill>
                <a:cs typeface="Times New Roman"/>
              </a:rPr>
              <a:t>O, SO</a:t>
            </a:r>
            <a:r>
              <a:rPr lang="pt-BR" sz="2800" spc="-7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pt-BR" sz="2800" spc="195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pt-BR" sz="2800" dirty="0">
                <a:solidFill>
                  <a:schemeClr val="bg1"/>
                </a:solidFill>
                <a:cs typeface="Times New Roman"/>
              </a:rPr>
              <a:t>etc.]</a:t>
            </a:r>
          </a:p>
        </p:txBody>
      </p:sp>
    </p:spTree>
    <p:extLst>
      <p:ext uri="{BB962C8B-B14F-4D97-AF65-F5344CB8AC3E}">
        <p14:creationId xmlns:p14="http://schemas.microsoft.com/office/powerpoint/2010/main" val="3857912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98F4A50-2B35-084D-CE41-6E75BEA5059C}"/>
              </a:ext>
            </a:extLst>
          </p:cNvPr>
          <p:cNvSpPr txBox="1"/>
          <p:nvPr/>
        </p:nvSpPr>
        <p:spPr>
          <a:xfrm>
            <a:off x="456386" y="802339"/>
            <a:ext cx="10095139" cy="96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For</a:t>
            </a:r>
            <a:r>
              <a:rPr lang="en-IN" sz="2800" b="1" spc="-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linear</a:t>
            </a:r>
            <a:r>
              <a:rPr lang="en-IN" sz="2800" b="1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molecule     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(CO</a:t>
            </a:r>
            <a:r>
              <a:rPr lang="en-IN" sz="2800" spc="-7" baseline="-7936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,</a:t>
            </a:r>
            <a:r>
              <a:rPr lang="en-IN" sz="28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CS</a:t>
            </a:r>
            <a:r>
              <a:rPr lang="en-IN" sz="2800" spc="-7" baseline="-7936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,</a:t>
            </a:r>
            <a:r>
              <a:rPr lang="en-IN" sz="28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etc)</a:t>
            </a:r>
            <a:r>
              <a:rPr lang="en-IN" sz="2800" spc="39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f</a:t>
            </a:r>
            <a:r>
              <a:rPr lang="en-IN" sz="2800" spc="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=</a:t>
            </a:r>
            <a:r>
              <a:rPr lang="en-IN" sz="2800" spc="-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3N</a:t>
            </a:r>
            <a:r>
              <a:rPr lang="en-IN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–</a:t>
            </a:r>
            <a:r>
              <a:rPr lang="en-IN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K=</a:t>
            </a:r>
            <a:r>
              <a:rPr lang="en-IN" sz="28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3 x 3</a:t>
            </a:r>
            <a:r>
              <a:rPr lang="en-IN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–</a:t>
            </a:r>
            <a:r>
              <a:rPr lang="en-IN" sz="2800" spc="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IN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=</a:t>
            </a:r>
            <a:r>
              <a:rPr lang="en-IN" sz="2800" spc="-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IN"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7</a:t>
            </a:r>
            <a:endParaRPr lang="en-IN"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2800" b="1" spc="-5" dirty="0">
                <a:solidFill>
                  <a:schemeClr val="bg1"/>
                </a:solidFill>
                <a:cs typeface="Times New Roman"/>
              </a:rPr>
              <a:t>     </a:t>
            </a:r>
            <a:endParaRPr lang="en-IN"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11A2A-3B0B-BA49-F1B9-011729E3010D}"/>
              </a:ext>
            </a:extLst>
          </p:cNvPr>
          <p:cNvSpPr txBox="1"/>
          <p:nvPr/>
        </p:nvSpPr>
        <p:spPr>
          <a:xfrm>
            <a:off x="747031" y="1427444"/>
            <a:ext cx="5474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Specific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heat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b="1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poly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atomic</a:t>
            </a:r>
            <a:r>
              <a:rPr lang="en-US" sz="2800" b="1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chemeClr val="bg1"/>
                </a:solidFill>
                <a:cs typeface="Times New Roman"/>
              </a:rPr>
              <a:t>gas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02D805-CE77-CDC1-C21D-59914C7E0BD6}"/>
              </a:ext>
            </a:extLst>
          </p:cNvPr>
          <p:cNvSpPr txBox="1"/>
          <p:nvPr/>
        </p:nvSpPr>
        <p:spPr>
          <a:xfrm>
            <a:off x="747031" y="2051075"/>
            <a:ext cx="5474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energy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each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4CF9DD8-4EBC-F8F7-C589-5375F0CCE5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81602"/>
              </p:ext>
            </p:extLst>
          </p:nvPr>
        </p:nvGraphicFramePr>
        <p:xfrm>
          <a:off x="5794601" y="1819476"/>
          <a:ext cx="1338489" cy="93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2868" imgH="392018" progId="Equation.DSMT4">
                  <p:embed/>
                </p:oleObj>
              </mc:Choice>
              <mc:Fallback>
                <p:oleObj name="Equation" r:id="rId2" imgW="562868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94601" y="1819476"/>
                        <a:ext cx="1338489" cy="931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5A07001-80D4-187A-5555-50439FC7B4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662738"/>
              </p:ext>
            </p:extLst>
          </p:nvPr>
        </p:nvGraphicFramePr>
        <p:xfrm>
          <a:off x="747031" y="2732597"/>
          <a:ext cx="7252021" cy="72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29664" imgH="392018" progId="Equation.DSMT4">
                  <p:embed/>
                </p:oleObj>
              </mc:Choice>
              <mc:Fallback>
                <p:oleObj name="Equation" r:id="rId4" imgW="392966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7031" y="2732597"/>
                        <a:ext cx="7252021" cy="723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89457CB-A983-45EC-5731-79CFE3793A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250482"/>
              </p:ext>
            </p:extLst>
          </p:nvPr>
        </p:nvGraphicFramePr>
        <p:xfrm>
          <a:off x="5503956" y="3456335"/>
          <a:ext cx="4019096" cy="288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03583" imgH="1581279" progId="Equation.DSMT4">
                  <p:embed/>
                </p:oleObj>
              </mc:Choice>
              <mc:Fallback>
                <p:oleObj name="Equation" r:id="rId6" imgW="2203583" imgH="158127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03956" y="3456335"/>
                        <a:ext cx="4019096" cy="2884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1323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ADD9BD-23C4-F3F9-8FC7-514B8067F463}"/>
              </a:ext>
            </a:extLst>
          </p:cNvPr>
          <p:cNvSpPr txBox="1"/>
          <p:nvPr/>
        </p:nvSpPr>
        <p:spPr>
          <a:xfrm>
            <a:off x="571954" y="371475"/>
            <a:ext cx="10911568" cy="150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>
              <a:lnSpc>
                <a:spcPct val="100000"/>
              </a:lnSpc>
              <a:spcBef>
                <a:spcPts val="1040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Mean</a:t>
            </a:r>
            <a:r>
              <a:rPr lang="en-US" sz="2800" b="1" spc="-3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free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path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520700">
              <a:lnSpc>
                <a:spcPct val="100000"/>
              </a:lnSpc>
              <a:spcBef>
                <a:spcPts val="93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 particle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covers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free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path</a:t>
            </a:r>
            <a:r>
              <a:rPr lang="en-US" sz="2800" spc="30" dirty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baseline="-7936" dirty="0">
                <a:solidFill>
                  <a:schemeClr val="bg1"/>
                </a:solidFill>
                <a:cs typeface="Times New Roman"/>
              </a:rPr>
              <a:t>1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,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spc="7" baseline="-7936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US" sz="2800" spc="217" baseline="-7936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….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After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successive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collisions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mean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free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path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13A1466-A942-E01B-EDDC-6A8CD73939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78780"/>
              </p:ext>
            </p:extLst>
          </p:nvPr>
        </p:nvGraphicFramePr>
        <p:xfrm>
          <a:off x="2504167" y="1752029"/>
          <a:ext cx="4955735" cy="1107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0726" imgH="416693" progId="Equation.DSMT4">
                  <p:embed/>
                </p:oleObj>
              </mc:Choice>
              <mc:Fallback>
                <p:oleObj name="Equation" r:id="rId2" imgW="1860726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04167" y="1752029"/>
                        <a:ext cx="4955735" cy="1107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71B1A84-DF9A-628A-E454-616486E383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570698"/>
              </p:ext>
            </p:extLst>
          </p:nvPr>
        </p:nvGraphicFramePr>
        <p:xfrm>
          <a:off x="5816716" y="1040717"/>
          <a:ext cx="349476" cy="444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44" imgH="171334" progId="Equation.DSMT4">
                  <p:embed/>
                </p:oleObj>
              </mc:Choice>
              <mc:Fallback>
                <p:oleObj name="Equation" r:id="rId4" imgW="134644" imgH="1713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16716" y="1040717"/>
                        <a:ext cx="349476" cy="444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B59EC44-8559-62CA-5E08-16CC08867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397312"/>
              </p:ext>
            </p:extLst>
          </p:nvPr>
        </p:nvGraphicFramePr>
        <p:xfrm>
          <a:off x="5233309" y="1040717"/>
          <a:ext cx="3524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2226" imgH="438240" progId="Equation.DSMT4">
                  <p:embed/>
                </p:oleObj>
              </mc:Choice>
              <mc:Fallback>
                <p:oleObj name="Equation" r:id="rId6" imgW="352226" imgH="438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33309" y="1040717"/>
                        <a:ext cx="352425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2AB46A3-8F38-7DE5-D776-E54E09CEB5C4}"/>
              </a:ext>
            </a:extLst>
          </p:cNvPr>
          <p:cNvSpPr txBox="1"/>
          <p:nvPr/>
        </p:nvSpPr>
        <p:spPr>
          <a:xfrm>
            <a:off x="459015" y="2859881"/>
            <a:ext cx="4829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Specific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heat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diatomic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gas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5307F63-3775-4EC3-652A-1CE2AAA4E0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122838"/>
              </p:ext>
            </p:extLst>
          </p:nvPr>
        </p:nvGraphicFramePr>
        <p:xfrm>
          <a:off x="1955345" y="3255962"/>
          <a:ext cx="3332845" cy="3316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46440" imgH="1936806" progId="Equation.DSMT4">
                  <p:embed/>
                </p:oleObj>
              </mc:Choice>
              <mc:Fallback>
                <p:oleObj name="Equation" r:id="rId8" imgW="1946440" imgH="193680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55345" y="3255962"/>
                        <a:ext cx="3332845" cy="3316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3506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6E6AEAF-D3A0-4F0E-1375-2058AB446757}"/>
              </a:ext>
            </a:extLst>
          </p:cNvPr>
          <p:cNvSpPr txBox="1"/>
          <p:nvPr/>
        </p:nvSpPr>
        <p:spPr>
          <a:xfrm>
            <a:off x="779689" y="543500"/>
            <a:ext cx="7319281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Specific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heat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triatomic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gas</a:t>
            </a:r>
            <a:endParaRPr lang="en-US" sz="2800" b="1" dirty="0">
              <a:solidFill>
                <a:srgbClr val="00B050"/>
              </a:solidFill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80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Triatomic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6 degrees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freedom</a:t>
            </a:r>
            <a:endParaRPr lang="en-IN" sz="28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D82AD85-71AA-02F6-9DA4-397D8885D7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836414"/>
              </p:ext>
            </p:extLst>
          </p:nvPr>
        </p:nvGraphicFramePr>
        <p:xfrm>
          <a:off x="1526674" y="1771249"/>
          <a:ext cx="7888672" cy="206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25384" imgH="1078745" progId="Equation.DSMT4">
                  <p:embed/>
                </p:oleObj>
              </mc:Choice>
              <mc:Fallback>
                <p:oleObj name="Equation" r:id="rId2" imgW="4125384" imgH="10787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6674" y="1771249"/>
                        <a:ext cx="7888672" cy="2063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bject 2">
            <a:extLst>
              <a:ext uri="{FF2B5EF4-FFF2-40B4-BE49-F238E27FC236}">
                <a16:creationId xmlns:a16="http://schemas.microsoft.com/office/drawing/2014/main" id="{3E9D791E-B932-03E3-6987-4230189BFC2E}"/>
              </a:ext>
            </a:extLst>
          </p:cNvPr>
          <p:cNvSpPr txBox="1"/>
          <p:nvPr/>
        </p:nvSpPr>
        <p:spPr>
          <a:xfrm>
            <a:off x="1228271" y="4006283"/>
            <a:ext cx="5014686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B050"/>
                </a:solidFill>
                <a:cs typeface="Times New Roman"/>
              </a:rPr>
              <a:t>Law</a:t>
            </a:r>
            <a:r>
              <a:rPr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800" b="1" spc="-5" dirty="0">
                <a:solidFill>
                  <a:srgbClr val="00B050"/>
                </a:solidFill>
                <a:cs typeface="Times New Roman"/>
              </a:rPr>
              <a:t>equipartition</a:t>
            </a:r>
            <a:r>
              <a:rPr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800" b="1" spc="-5" dirty="0">
                <a:solidFill>
                  <a:srgbClr val="00B050"/>
                </a:solidFill>
                <a:cs typeface="Times New Roman"/>
              </a:rPr>
              <a:t>of energy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 </a:t>
            </a:r>
            <a:endParaRPr sz="2800" dirty="0">
              <a:solidFill>
                <a:srgbClr val="00B050"/>
              </a:solidFill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4FDBE-D945-4B8B-1123-F36C6501FB82}"/>
              </a:ext>
            </a:extLst>
          </p:cNvPr>
          <p:cNvSpPr txBox="1"/>
          <p:nvPr/>
        </p:nvSpPr>
        <p:spPr>
          <a:xfrm>
            <a:off x="1060788" y="4684630"/>
            <a:ext cx="84382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 average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K.E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per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molecule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degree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freedom</a:t>
            </a:r>
            <a:r>
              <a:rPr lang="en-US" sz="2800" spc="-15" dirty="0">
                <a:solidFill>
                  <a:schemeClr val="bg1"/>
                </a:solidFill>
                <a:cs typeface="Times New Roman"/>
              </a:rPr>
              <a:t> </a:t>
            </a:r>
            <a:endParaRPr lang="en-IN" sz="28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0BCA908-2BBE-34F9-C1BD-3B67F0858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482311"/>
              </p:ext>
            </p:extLst>
          </p:nvPr>
        </p:nvGraphicFramePr>
        <p:xfrm>
          <a:off x="8894022" y="4532430"/>
          <a:ext cx="1189494" cy="82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2868" imgH="392018" progId="Equation.DSMT4">
                  <p:embed/>
                </p:oleObj>
              </mc:Choice>
              <mc:Fallback>
                <p:oleObj name="Equation" r:id="rId4" imgW="562868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94022" y="4532430"/>
                        <a:ext cx="1189494" cy="82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9620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EF384A-4A73-FC28-02E2-D8DC08700D53}"/>
              </a:ext>
            </a:extLst>
          </p:cNvPr>
          <p:cNvSpPr txBox="1"/>
          <p:nvPr/>
        </p:nvSpPr>
        <p:spPr>
          <a:xfrm>
            <a:off x="730702" y="655827"/>
            <a:ext cx="9143999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Specific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heat 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 mono</a:t>
            </a:r>
            <a:r>
              <a:rPr lang="en-US" sz="28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atomic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gas.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81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Mono atomic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3 degrees of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freedom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75514-B915-47BE-02FC-AE858FF8514A}"/>
              </a:ext>
            </a:extLst>
          </p:cNvPr>
          <p:cNvSpPr txBox="1"/>
          <p:nvPr/>
        </p:nvSpPr>
        <p:spPr>
          <a:xfrm>
            <a:off x="730702" y="1891565"/>
            <a:ext cx="8984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-5" dirty="0">
                <a:solidFill>
                  <a:schemeClr val="bg1"/>
                </a:solidFill>
                <a:cs typeface="Cambria Math"/>
              </a:rPr>
              <a:t>∴</a:t>
            </a:r>
            <a:r>
              <a:rPr lang="en-US" sz="2800" spc="40" dirty="0">
                <a:solidFill>
                  <a:schemeClr val="bg1"/>
                </a:solidFill>
                <a:cs typeface="Cambria Math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Average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energy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associated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with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three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degrees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freedom </a:t>
            </a:r>
            <a:endParaRPr lang="en-IN" sz="28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C27476C-D85A-B7D9-09C7-4AF7065472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161306"/>
              </p:ext>
            </p:extLst>
          </p:nvPr>
        </p:nvGraphicFramePr>
        <p:xfrm>
          <a:off x="9427481" y="1721614"/>
          <a:ext cx="1240518" cy="863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2868" imgH="392018" progId="Equation.DSMT4">
                  <p:embed/>
                </p:oleObj>
              </mc:Choice>
              <mc:Fallback>
                <p:oleObj name="Equation" r:id="rId2" imgW="562868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427481" y="1721614"/>
                        <a:ext cx="1240518" cy="863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3647CDD-0944-42FF-1B5A-6D90D113F090}"/>
              </a:ext>
            </a:extLst>
          </p:cNvPr>
          <p:cNvSpPr txBox="1"/>
          <p:nvPr/>
        </p:nvSpPr>
        <p:spPr>
          <a:xfrm>
            <a:off x="730702" y="2691665"/>
            <a:ext cx="82745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Total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internal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energy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one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mole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mono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atomic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endParaRPr lang="en-IN" sz="2800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33A72FD-26D1-F3E3-FE09-1504CD8D99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477366"/>
              </p:ext>
            </p:extLst>
          </p:nvPr>
        </p:nvGraphicFramePr>
        <p:xfrm>
          <a:off x="8923788" y="2593822"/>
          <a:ext cx="1901825" cy="822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5724" imgH="392018" progId="Equation.DSMT4">
                  <p:embed/>
                </p:oleObj>
              </mc:Choice>
              <mc:Fallback>
                <p:oleObj name="Equation" r:id="rId4" imgW="90572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23788" y="2593822"/>
                        <a:ext cx="1901825" cy="822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0C213BB-A845-1F6A-6A81-615C6E2D4B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638702"/>
              </p:ext>
            </p:extLst>
          </p:nvPr>
        </p:nvGraphicFramePr>
        <p:xfrm>
          <a:off x="2903305" y="3491765"/>
          <a:ext cx="6020483" cy="271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90741" imgH="1532276" progId="Equation.DSMT4">
                  <p:embed/>
                </p:oleObj>
              </mc:Choice>
              <mc:Fallback>
                <p:oleObj name="Equation" r:id="rId6" imgW="3390741" imgH="153227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03305" y="3491765"/>
                        <a:ext cx="6020483" cy="2719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1095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19CF-1425-BBA2-0659-8B6F927F1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AE881-E6E3-5767-F57C-7110B558CF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39ABAE-24D4-964D-A462-530D2DB59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FB050E-D6D0-FEBC-7EBA-6A7D6FC3AA7A}"/>
              </a:ext>
            </a:extLst>
          </p:cNvPr>
          <p:cNvSpPr txBox="1"/>
          <p:nvPr/>
        </p:nvSpPr>
        <p:spPr>
          <a:xfrm>
            <a:off x="519793" y="215303"/>
            <a:ext cx="11152414" cy="2130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687184">
              <a:lnSpc>
                <a:spcPct val="100000"/>
              </a:lnSpc>
              <a:spcBef>
                <a:spcPts val="905"/>
              </a:spcBef>
            </a:pP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Perfect</a:t>
            </a:r>
            <a:r>
              <a:rPr lang="en-US" sz="2800" b="1" spc="-2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gas</a:t>
            </a:r>
            <a:r>
              <a:rPr lang="en-US" sz="2800" b="1" spc="-2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equation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R="6742430" algn="ctr">
              <a:lnSpc>
                <a:spcPct val="100000"/>
              </a:lnSpc>
              <a:spcBef>
                <a:spcPts val="800"/>
              </a:spcBef>
            </a:pPr>
            <a:r>
              <a:rPr lang="en-US" sz="2800" spc="-5" dirty="0" err="1">
                <a:solidFill>
                  <a:schemeClr val="bg1"/>
                </a:solidFill>
                <a:cs typeface="Times New Roman"/>
              </a:rPr>
              <a:t>Pv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=</a:t>
            </a:r>
            <a:r>
              <a:rPr lang="en-US" sz="2800" spc="-3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 err="1">
                <a:solidFill>
                  <a:schemeClr val="bg1"/>
                </a:solidFill>
                <a:cs typeface="Times New Roman"/>
              </a:rPr>
              <a:t>nRT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495300" marR="30480" indent="-457834">
              <a:lnSpc>
                <a:spcPct val="123100"/>
              </a:lnSpc>
              <a:spcBef>
                <a:spcPts val="40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Pressure;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–Volume;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–Temperature;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Number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moles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1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gas;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</a:t>
            </a:r>
            <a:r>
              <a:rPr lang="en-US" sz="2800" spc="2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–</a:t>
            </a:r>
            <a:r>
              <a:rPr lang="en-US" sz="2800" spc="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universal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gas</a:t>
            </a:r>
            <a:r>
              <a:rPr lang="en-US" sz="2800" spc="2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constant</a:t>
            </a:r>
            <a:endParaRPr lang="en-IN" sz="28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0245A16-364E-5A81-4F3A-2A15E99C05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623465"/>
              </p:ext>
            </p:extLst>
          </p:nvPr>
        </p:nvGraphicFramePr>
        <p:xfrm>
          <a:off x="1132114" y="2345630"/>
          <a:ext cx="4468132" cy="3872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46092" imgH="2206840" progId="Equation.DSMT4">
                  <p:embed/>
                </p:oleObj>
              </mc:Choice>
              <mc:Fallback>
                <p:oleObj name="Equation" r:id="rId3" imgW="2546092" imgH="2206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2114" y="2345630"/>
                        <a:ext cx="4468132" cy="3872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13335C6-4F9B-F17E-97F6-95BBBC351ECB}"/>
              </a:ext>
            </a:extLst>
          </p:cNvPr>
          <p:cNvSpPr txBox="1"/>
          <p:nvPr/>
        </p:nvSpPr>
        <p:spPr>
          <a:xfrm>
            <a:off x="4472215" y="5463481"/>
            <a:ext cx="69414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>
              <a:lnSpc>
                <a:spcPct val="100000"/>
              </a:lnSpc>
              <a:spcBef>
                <a:spcPts val="785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Values of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R =</a:t>
            </a:r>
            <a:r>
              <a:rPr lang="en-US" sz="2800" spc="-1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8.31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J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</a:t>
            </a:r>
            <a:r>
              <a:rPr lang="en-US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r>
              <a:rPr lang="en-US" sz="2800" spc="209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</a:t>
            </a:r>
            <a:r>
              <a:rPr lang="en-US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r>
              <a:rPr lang="en-US" sz="2800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=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1.98 </a:t>
            </a:r>
            <a:r>
              <a:rPr lang="en-US" sz="2800" spc="-5" dirty="0" err="1">
                <a:solidFill>
                  <a:schemeClr val="bg1"/>
                </a:solidFill>
                <a:cs typeface="Times New Roman"/>
              </a:rPr>
              <a:t>cal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mole</a:t>
            </a:r>
            <a:r>
              <a:rPr lang="en-US" sz="2800" spc="-7" baseline="29100" dirty="0">
                <a:solidFill>
                  <a:schemeClr val="bg1"/>
                </a:solidFill>
                <a:cs typeface="Times New Roman"/>
              </a:rPr>
              <a:t>-1</a:t>
            </a:r>
            <a:r>
              <a:rPr lang="en-US" sz="2800" spc="217" baseline="291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</a:t>
            </a:r>
            <a:r>
              <a:rPr lang="en-US" sz="2800" spc="-7" baseline="-7936" dirty="0">
                <a:solidFill>
                  <a:schemeClr val="bg1"/>
                </a:solidFill>
                <a:cs typeface="Times New Roman"/>
              </a:rPr>
              <a:t>c</a:t>
            </a:r>
            <a:r>
              <a:rPr lang="en-US" sz="2800" spc="-7" baseline="29100" dirty="0">
                <a:solidFill>
                  <a:schemeClr val="bg1"/>
                </a:solidFill>
                <a:cs typeface="Times New Roman"/>
              </a:rPr>
              <a:t>-1 </a:t>
            </a:r>
            <a:endParaRPr lang="en-US" sz="2800" baseline="29100" dirty="0">
              <a:solidFill>
                <a:schemeClr val="bg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5713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19CF-1425-BBA2-0659-8B6F927F1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AE881-E6E3-5767-F57C-7110B558CF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39ABAE-24D4-964D-A462-530D2DB59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FAAFA6-AB6C-22F7-3229-FDECE979410D}"/>
              </a:ext>
            </a:extLst>
          </p:cNvPr>
          <p:cNvSpPr txBox="1"/>
          <p:nvPr/>
        </p:nvSpPr>
        <p:spPr>
          <a:xfrm>
            <a:off x="707571" y="771462"/>
            <a:ext cx="2558143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fr-FR" sz="2800" b="1" spc="-5" dirty="0">
                <a:solidFill>
                  <a:srgbClr val="00B050"/>
                </a:solidFill>
                <a:cs typeface="Times New Roman"/>
              </a:rPr>
              <a:t>Charles’</a:t>
            </a:r>
            <a:r>
              <a:rPr lang="fr-FR" sz="2800" b="1" spc="-6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fr-FR" sz="2800" b="1" spc="-5" dirty="0" err="1">
                <a:solidFill>
                  <a:srgbClr val="00B050"/>
                </a:solidFill>
                <a:cs typeface="Times New Roman"/>
              </a:rPr>
              <a:t>law</a:t>
            </a:r>
            <a:endParaRPr lang="fr-FR" sz="2800" dirty="0">
              <a:solidFill>
                <a:srgbClr val="00B050"/>
              </a:solidFill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855"/>
              </a:spcBef>
            </a:pP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V</a:t>
            </a:r>
            <a:r>
              <a:rPr lang="fr-FR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fr-FR" sz="2800" spc="335" dirty="0">
                <a:solidFill>
                  <a:schemeClr val="bg1"/>
                </a:solidFill>
                <a:cs typeface="Cambria Math"/>
              </a:rPr>
              <a:t>𝖺</a:t>
            </a:r>
            <a:r>
              <a:rPr lang="fr-FR" sz="2800" spc="20" dirty="0">
                <a:solidFill>
                  <a:schemeClr val="bg1"/>
                </a:solidFill>
                <a:cs typeface="Cambria Math"/>
              </a:rPr>
              <a:t> </a:t>
            </a:r>
            <a:r>
              <a:rPr lang="fr-FR" sz="2800" spc="-5" dirty="0">
                <a:solidFill>
                  <a:schemeClr val="bg1"/>
                </a:solidFill>
                <a:cs typeface="Times New Roman"/>
              </a:rPr>
              <a:t>T</a:t>
            </a:r>
            <a:endParaRPr lang="fr-FR" sz="2800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FB3A247-A4C3-738F-0CEB-4D8838F51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231677"/>
              </p:ext>
            </p:extLst>
          </p:nvPr>
        </p:nvGraphicFramePr>
        <p:xfrm>
          <a:off x="2179183" y="1788517"/>
          <a:ext cx="1902960" cy="1640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66800" imgH="833386" progId="Equation.DSMT4">
                  <p:embed/>
                </p:oleObj>
              </mc:Choice>
              <mc:Fallback>
                <p:oleObj name="Equation" r:id="rId3" imgW="966800" imgH="8333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9183" y="1788517"/>
                        <a:ext cx="1902960" cy="1640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ject 12">
            <a:extLst>
              <a:ext uri="{FF2B5EF4-FFF2-40B4-BE49-F238E27FC236}">
                <a16:creationId xmlns:a16="http://schemas.microsoft.com/office/drawing/2014/main" id="{55293EC9-9764-D8F2-844F-8E2D0DBF7B3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53945" y="808037"/>
            <a:ext cx="3143497" cy="2387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8168E8-0DE7-9C6F-5C65-CF352147D05E}"/>
              </a:ext>
            </a:extLst>
          </p:cNvPr>
          <p:cNvSpPr txBox="1"/>
          <p:nvPr/>
        </p:nvSpPr>
        <p:spPr>
          <a:xfrm>
            <a:off x="707571" y="3782624"/>
            <a:ext cx="4484915" cy="1087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Gay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 Lussa’s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law</a:t>
            </a:r>
            <a:r>
              <a:rPr lang="en-US" sz="28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cs typeface="Times New Roman"/>
              </a:rPr>
              <a:t>of</a:t>
            </a:r>
            <a:r>
              <a:rPr lang="en-US" sz="2800" b="1" spc="-15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800" b="1" spc="-10" dirty="0">
                <a:solidFill>
                  <a:srgbClr val="00B050"/>
                </a:solidFill>
                <a:cs typeface="Times New Roman"/>
              </a:rPr>
              <a:t>pressure</a:t>
            </a:r>
            <a:endParaRPr lang="en-US" sz="2800" dirty="0">
              <a:solidFill>
                <a:srgbClr val="00B050"/>
              </a:solidFill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850"/>
              </a:spcBef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</a:t>
            </a:r>
            <a:r>
              <a:rPr lang="en-US" sz="2800" spc="-3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335" dirty="0">
                <a:solidFill>
                  <a:schemeClr val="bg1"/>
                </a:solidFill>
                <a:cs typeface="Cambria Math"/>
              </a:rPr>
              <a:t>𝖺</a:t>
            </a:r>
            <a:r>
              <a:rPr lang="en-US" sz="2800" spc="20" dirty="0">
                <a:solidFill>
                  <a:schemeClr val="bg1"/>
                </a:solidFill>
                <a:cs typeface="Cambria Math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</a:t>
            </a:r>
            <a:endParaRPr lang="en-US" sz="2800" dirty="0">
              <a:solidFill>
                <a:schemeClr val="bg1"/>
              </a:solidFill>
              <a:cs typeface="Times New Roman"/>
            </a:endParaRPr>
          </a:p>
        </p:txBody>
      </p:sp>
      <p:pic>
        <p:nvPicPr>
          <p:cNvPr id="11" name="object 13">
            <a:extLst>
              <a:ext uri="{FF2B5EF4-FFF2-40B4-BE49-F238E27FC236}">
                <a16:creationId xmlns:a16="http://schemas.microsoft.com/office/drawing/2014/main" id="{B1EA4324-B94C-4675-B3C0-9488817AB04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4444" y="3724128"/>
            <a:ext cx="3094591" cy="2585773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C6A1996-8832-A157-6486-74FC403F6D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699474"/>
              </p:ext>
            </p:extLst>
          </p:nvPr>
        </p:nvGraphicFramePr>
        <p:xfrm>
          <a:off x="2504225" y="4446905"/>
          <a:ext cx="2235995" cy="1927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6800" imgH="833386" progId="Equation.DSMT4">
                  <p:embed/>
                </p:oleObj>
              </mc:Choice>
              <mc:Fallback>
                <p:oleObj name="Equation" r:id="rId7" imgW="966800" imgH="8333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4225" y="4446905"/>
                        <a:ext cx="2235995" cy="1927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21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81020" y="804563"/>
            <a:ext cx="11229960" cy="5248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volume of a gas at 20°C is 200 ml. If the temperature is reduced to - 20°C at constant pressure, its volume will he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172.6 ml 	       2. 17.26 ml            3. 192.7 ml         4. 19.27 ml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Which of the following quantities is zero on an average for the 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molecules  of an ideal gas in equilibrium?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kinetic energy  				2. momentum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density 				</a:t>
            </a:r>
            <a:r>
              <a:rPr lang="en-US" sz="2800" kern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4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speed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79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580564-767A-6436-97BC-734097A5CA2F}"/>
              </a:ext>
            </a:extLst>
          </p:cNvPr>
          <p:cNvSpPr txBox="1"/>
          <p:nvPr/>
        </p:nvSpPr>
        <p:spPr>
          <a:xfrm>
            <a:off x="673710" y="1164758"/>
            <a:ext cx="10844579" cy="4528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mean free path of gas molecules depends on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(d -   molecular  diameter)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1.    d		2. d2		           3. 42		         4. d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baseline="300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A gas behaves more closely as on ideal gas at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1.  low pressure and low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2.  low pressure and high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3.  high pressure and low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4.  high pressure and high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25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558572" y="897001"/>
            <a:ext cx="11205535" cy="5433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5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Which of the following statements about kinetic theory of gases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is wrong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  1. The molecules of a gas are in continuous random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motion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  2. The molecules continuously undergo inelastic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collisions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  3. The molecules do not interact with each other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except during collisions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4. The collisions amongst the molecules are of short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duration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13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25956" y="526258"/>
            <a:ext cx="10003920" cy="4787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6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Figure shows graphs of pressure vs density lor an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ideal  gas at two temperatures 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&gt;T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				2. 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&lt;T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				4. any of the three is possible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AC2F6E-72EB-E564-6155-00E42B376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5360" y="1670050"/>
            <a:ext cx="2462530" cy="175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74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695455" y="1496099"/>
            <a:ext cx="10801090" cy="3865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7.    If a Vander-Waal’s gas expands freely, then final temperature is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	Less than the initial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2. 	Equal to the initial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	More than the initial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4. 	Less or more than the initial temperature depending on the nature 	of the gas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0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93232" y="1987248"/>
            <a:ext cx="11205535" cy="294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8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gas at the temperature 250 K is contained in a closed vessel.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If the gas is heated through 1K, then the percentage increase in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its  pressure will be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0.4%    	2. 0.2%   		 3. 0.1%  		  4. 0.8%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375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93232" y="1389370"/>
            <a:ext cx="11205535" cy="3865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9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Consider a mixture of oxygen and hydrogen kept at room temperature. As compared to a hydrogen molecule an oxygen molecule hits the wall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With greater average speed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2. with smaller average speed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with greater average kinetic energy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4. with smaller overage kinetic energy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18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558572" y="897001"/>
            <a:ext cx="11205535" cy="3865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10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Consider the quantity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MkT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pV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an ideal gas where M is the mass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of  the gas. It depends on the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temperature of the gas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2. volume of the gas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pressure of the gas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4. nature of the gas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571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EF8E11-E270-333F-CB90-F3D38F287F6E}"/>
                  </a:ext>
                </a:extLst>
              </p:cNvPr>
              <p:cNvSpPr txBox="1"/>
              <p:nvPr/>
            </p:nvSpPr>
            <p:spPr>
              <a:xfrm>
                <a:off x="493232" y="946269"/>
                <a:ext cx="11205535" cy="4918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marR="0" lvl="0" indent="-51435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 startAt="11"/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 number of molecules in a gas at pressure 1.64x10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-3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0" lvl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atmospheres and temperature 200 K having the volume | cc are</a:t>
                </a:r>
              </a:p>
              <a:p>
                <a:pPr marR="0" lvl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IN" sz="2800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   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1. 6.02x10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16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2. 2.63x10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16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3. 3.01x10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19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4. 12.04x10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19</a:t>
                </a:r>
                <a:endParaRPr lang="en-IN" sz="2800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065">
                  <a:lnSpc>
                    <a:spcPct val="100000"/>
                  </a:lnSpc>
                  <a:spcBef>
                    <a:spcPts val="905"/>
                  </a:spcBef>
                  <a:tabLst>
                    <a:tab pos="241300" algn="l"/>
                    <a:tab pos="241935" algn="l"/>
                  </a:tabLst>
                </a:pPr>
                <a:endParaRPr lang="en-IN" sz="2800" dirty="0">
                  <a:solidFill>
                    <a:schemeClr val="bg1"/>
                  </a:solidFill>
                </a:endParaRPr>
              </a:p>
              <a:p>
                <a:pPr marL="342900" marR="0" lvl="0" indent="-34290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 startAt="12"/>
                </a:pPr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 ratio of die mean speed of hydrogen molecules to the mean speed of nitrogen molecules in a sample containing a mixture of the two gases</a:t>
                </a:r>
              </a:p>
              <a:p>
                <a:pPr marL="342900" marR="0" lvl="0" indent="-34290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 startAt="12"/>
                </a:pPr>
                <a:endParaRPr lang="en-IN" sz="28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	1.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14</m:t>
                        </m:r>
                      </m:e>
                    </m:rad>
                  </m:oMath>
                </a14:m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	2.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		3.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800" i="1" ker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28</m:t>
                        </m:r>
                      </m:e>
                    </m:rad>
                  </m:oMath>
                </a14:m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	   </a:t>
                </a:r>
                <a:r>
                  <a:rPr lang="en-US" sz="2800" kern="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4. None of these</a:t>
                </a:r>
                <a:endParaRPr lang="en-IN" sz="28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065">
                  <a:lnSpc>
                    <a:spcPct val="100000"/>
                  </a:lnSpc>
                  <a:spcBef>
                    <a:spcPts val="905"/>
                  </a:spcBef>
                  <a:tabLst>
                    <a:tab pos="241300" algn="l"/>
                    <a:tab pos="241935" algn="l"/>
                  </a:tabLst>
                </a:pPr>
                <a:endParaRPr lang="en-IN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EF8E11-E270-333F-CB90-F3D38F287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2" y="946269"/>
                <a:ext cx="11205535" cy="4918013"/>
              </a:xfrm>
              <a:prstGeom prst="rect">
                <a:avLst/>
              </a:prstGeom>
              <a:blipFill>
                <a:blip r:embed="rId2"/>
                <a:stretch>
                  <a:fillRect l="-1143" t="-1239" r="-10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22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EF8E11-E270-333F-CB90-F3D38F287F6E}"/>
                  </a:ext>
                </a:extLst>
              </p:cNvPr>
              <p:cNvSpPr txBox="1"/>
              <p:nvPr/>
            </p:nvSpPr>
            <p:spPr>
              <a:xfrm>
                <a:off x="550985" y="986408"/>
                <a:ext cx="11641015" cy="48851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marR="0" lvl="0" indent="-51435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 startAt="13"/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Three closed vessels A, B, and C are at the same  temperature T 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and contain gases which obey the Maxwellian distribution of 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      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velocities. Vessel A contains only O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B only N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and C a mixture of </a:t>
                </a:r>
                <a:endParaRPr lang="en-US" sz="2800" kern="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equal quantities of O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and N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If the average speed of O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molecules in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vessel A is 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that of the N2 molecules in vessel B is 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the average 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      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speed of the O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molecules in vessel C will be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IN" sz="2800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	1. (V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+V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)/2					2. 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endParaRPr lang="en-IN" sz="2800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	3. (V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sz="2800" kern="0" baseline="-25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kern="0" baseline="3000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1/2</a:t>
                </a:r>
                <a:r>
                  <a:rPr lang="en-US" sz="2800" kern="0" dirty="0">
                    <a:solidFill>
                      <a:schemeClr val="bg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					4.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 ker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800" i="1" ker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3</m:t>
                        </m:r>
                        <m:r>
                          <a:rPr lang="en-US" sz="2800" i="1" ker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𝑘𝑇</m:t>
                        </m:r>
                        <m:r>
                          <a:rPr lang="en-US" sz="2800" i="1" ker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∕</m:t>
                        </m:r>
                        <m:r>
                          <a:rPr lang="en-US" sz="2800" i="1" ker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𝑀</m:t>
                        </m:r>
                      </m:e>
                    </m:rad>
                  </m:oMath>
                </a14:m>
                <a:endParaRPr lang="en-IN" sz="2800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065">
                  <a:lnSpc>
                    <a:spcPct val="100000"/>
                  </a:lnSpc>
                  <a:spcBef>
                    <a:spcPts val="905"/>
                  </a:spcBef>
                  <a:tabLst>
                    <a:tab pos="241300" algn="l"/>
                    <a:tab pos="241935" algn="l"/>
                  </a:tabLst>
                </a:pPr>
                <a:endParaRPr lang="en-IN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EF8E11-E270-333F-CB90-F3D38F287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85" y="986408"/>
                <a:ext cx="11641015" cy="4885183"/>
              </a:xfrm>
              <a:prstGeom prst="rect">
                <a:avLst/>
              </a:prstGeom>
              <a:blipFill>
                <a:blip r:embed="rId2"/>
                <a:stretch>
                  <a:fillRect l="-1099" t="-12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005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329972" y="343540"/>
            <a:ext cx="11205535" cy="5709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14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mole of gas occupies of 100 ml at 50 mm pressure. What is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volume occupied by two moles of gas at 100 mm pressure and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 same temperature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50 ml    		 2. 100 ml   		  3. 200 ml     	4. 500 ml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15"/>
            </a:pP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flask is filled with 13 gm of an ideal gas at 27</a:t>
            </a:r>
            <a:r>
              <a:rPr lang="en-US" sz="2800" kern="0" baseline="30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its temperature is raised to 52</a:t>
            </a:r>
            <a:r>
              <a:rPr lang="en-US" sz="2800" kern="0" baseline="30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The mass of the gas that has to be released to maintain the temperature of the gas in the flask at 52</a:t>
            </a:r>
            <a:r>
              <a:rPr lang="en-US" sz="2800" kern="0" baseline="30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and </a:t>
            </a:r>
            <a:r>
              <a:rPr lang="en-US" sz="2800" kern="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pressure remaining the same is</a:t>
            </a:r>
            <a:endParaRPr lang="en-IN" sz="2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2.5g     		2. 2.0g    		 3. 1.5g    		 4. 1.0g</a:t>
            </a:r>
            <a:endParaRPr lang="en-IN" sz="2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93232" y="847524"/>
            <a:ext cx="11205535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16. Three containers of the same volume contain three different gases. The masses of the molecules are m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m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the number of molecules in their respective containers are N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N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N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The gas pressure in the containers are P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P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P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respectively. All the gases are now mixed and put in one of the containers. The pressure P of mixture will be</a:t>
            </a:r>
          </a:p>
          <a:p>
            <a:pPr marL="12065"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US" sz="2800" kern="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965" indent="-342900">
              <a:spcBef>
                <a:spcPts val="905"/>
              </a:spcBef>
              <a:buAutoNum type="arabicPeriod"/>
              <a:tabLst>
                <a:tab pos="241300" algn="l"/>
                <a:tab pos="241935" algn="l"/>
              </a:tabLst>
            </a:pP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P&lt;(P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1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+P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2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+P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3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)</a:t>
            </a:r>
            <a:r>
              <a:rPr lang="en-US" sz="40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					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			    </a:t>
            </a:r>
          </a:p>
          <a:p>
            <a:pPr marL="12065"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36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n-US" sz="36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P=(P</a:t>
            </a:r>
            <a:r>
              <a:rPr lang="en-US" sz="24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+P</a:t>
            </a:r>
            <a:r>
              <a:rPr lang="en-US" sz="24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+P</a:t>
            </a:r>
            <a:r>
              <a:rPr lang="en-US" sz="24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	</a:t>
            </a:r>
            <a:r>
              <a:rPr lang="en-US" sz="1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P&gt;(P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+P</a:t>
            </a:r>
            <a:r>
              <a:rPr lang="en-US" sz="2800" kern="0" baseline="-25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0929401-837B-0919-6F78-44110F08AC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360859"/>
              </p:ext>
            </p:extLst>
          </p:nvPr>
        </p:nvGraphicFramePr>
        <p:xfrm>
          <a:off x="8318499" y="3700585"/>
          <a:ext cx="2032977" cy="791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40369" imgH="404529" progId="Equation.DSMT4">
                  <p:embed/>
                </p:oleObj>
              </mc:Choice>
              <mc:Fallback>
                <p:oleObj name="Equation" r:id="rId2" imgW="1040369" imgH="4045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18499" y="3700585"/>
                        <a:ext cx="2032977" cy="791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4141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664080" y="1688308"/>
            <a:ext cx="11205535" cy="3404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17. Air pumped into an automobile tube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upto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pressure of 300 kPa in the morning when the air temperature is 22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During the day, temperature rises to 40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and the tube expands by 2%. The pressure of the air in the tube at this temperature, will be approximately, will be approximately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212 kPa       	2. 209 kPa   	 	 3. 206 kPa   	      4. 200 kPa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764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71CCD6-D2EE-3B3F-DD3A-A974CFCA33D8}"/>
              </a:ext>
            </a:extLst>
          </p:cNvPr>
          <p:cNvSpPr txBox="1"/>
          <p:nvPr/>
        </p:nvSpPr>
        <p:spPr>
          <a:xfrm>
            <a:off x="634145" y="888217"/>
            <a:ext cx="10923710" cy="464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18. To what temperature should the hydrogen at 327°C be cooled at constant pressure, so that the root mean square velocity of its molecules become hair of its previous value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1" indent="-514350" algn="just">
              <a:lnSpc>
                <a:spcPct val="107000"/>
              </a:lnSpc>
              <a:buAutoNum type="arabicPeriod"/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-123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    		2. 123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   	 	3. -100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   		 4. 0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19. The root mean square velocity of a gas molecule of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mass m at a given temperature is proportional to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	1. m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		  	2. m			3. 		4. </a:t>
            </a:r>
          </a:p>
          <a:p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		</a:t>
            </a: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A761414-9505-2D1D-A5CC-14E85A105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38370"/>
              </p:ext>
            </p:extLst>
          </p:nvPr>
        </p:nvGraphicFramePr>
        <p:xfrm>
          <a:off x="5980113" y="3311525"/>
          <a:ext cx="231775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2504" imgH="232848" progId="Equation.DSMT4">
                  <p:embed/>
                </p:oleObj>
              </mc:Choice>
              <mc:Fallback>
                <p:oleObj name="Equation" r:id="rId2" imgW="232504" imgH="23284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80113" y="3311525"/>
                        <a:ext cx="231775" cy="233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1D016BC-3895-00F2-A340-CDA913EE22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015988"/>
              </p:ext>
            </p:extLst>
          </p:nvPr>
        </p:nvGraphicFramePr>
        <p:xfrm>
          <a:off x="7365143" y="4459126"/>
          <a:ext cx="719626" cy="72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2504" imgH="232848" progId="Equation.DSMT4">
                  <p:embed/>
                </p:oleObj>
              </mc:Choice>
              <mc:Fallback>
                <p:oleObj name="Equation" r:id="rId4" imgW="232504" imgH="23284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65143" y="4459126"/>
                        <a:ext cx="719626" cy="72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394540F-3AE3-A376-CA26-6A256FC04D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095641"/>
              </p:ext>
            </p:extLst>
          </p:nvPr>
        </p:nvGraphicFramePr>
        <p:xfrm>
          <a:off x="9303237" y="4311830"/>
          <a:ext cx="719626" cy="101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3580" imgH="416693" progId="Equation.DSMT4">
                  <p:embed/>
                </p:oleObj>
              </mc:Choice>
              <mc:Fallback>
                <p:oleObj name="Equation" r:id="rId6" imgW="293580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03237" y="4311830"/>
                        <a:ext cx="719626" cy="1019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493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93232" y="1035075"/>
            <a:ext cx="11205535" cy="5248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20. At room temperature, the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r.ras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speed of the molecules of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certain  diatomic gas is found to be 1930 m/s. The gas is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1.H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2. F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3. O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4. Cl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21. According to the kinetic theory of gases the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r.m.s.</a:t>
            </a: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velocity of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gas molecules is directly proportional to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</a:t>
            </a: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			2.			3.			4. </a:t>
            </a: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D5174A0-9C67-8579-C213-25B50BABFC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528382"/>
              </p:ext>
            </p:extLst>
          </p:nvPr>
        </p:nvGraphicFramePr>
        <p:xfrm>
          <a:off x="4606596" y="4623668"/>
          <a:ext cx="749910" cy="643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795" imgH="220684" progId="Equation.DSMT4">
                  <p:embed/>
                </p:oleObj>
              </mc:Choice>
              <mc:Fallback>
                <p:oleObj name="Equation" r:id="rId2" imgW="256795" imgH="2206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06596" y="4623668"/>
                        <a:ext cx="749910" cy="643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7A469F3-D103-9FF7-FCB8-6DFF740428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852555"/>
              </p:ext>
            </p:extLst>
          </p:nvPr>
        </p:nvGraphicFramePr>
        <p:xfrm>
          <a:off x="7353772" y="4683424"/>
          <a:ext cx="538399" cy="507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720" imgH="183845" progId="Equation.DSMT4">
                  <p:embed/>
                </p:oleObj>
              </mc:Choice>
              <mc:Fallback>
                <p:oleObj name="Equation" r:id="rId4" imgW="195720" imgH="1838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3772" y="4683424"/>
                        <a:ext cx="538399" cy="507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7A28AE0-8166-331D-1311-E25B5D6918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003915"/>
              </p:ext>
            </p:extLst>
          </p:nvPr>
        </p:nvGraphicFramePr>
        <p:xfrm>
          <a:off x="10026712" y="4390370"/>
          <a:ext cx="749910" cy="111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1434" imgH="416693" progId="Equation.DSMT4">
                  <p:embed/>
                </p:oleObj>
              </mc:Choice>
              <mc:Fallback>
                <p:oleObj name="Equation" r:id="rId6" imgW="281434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26712" y="4390370"/>
                        <a:ext cx="749910" cy="1110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553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329972" y="558378"/>
            <a:ext cx="11205535" cy="6631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22.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r.m.s.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velocity of nitrogen molecules at NTP is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492 m/s    	2. 517 m/s  	  3. 546 m/s    	4. 33 m/s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23. The root mean square speed of the molecules of a gas is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Independent of its pressure but directly proportional to its Kelvin 		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	Directly proportional to the square roots of both its pressure and its 	Kelvin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	Independent of its pressure but directly proportional to the square 	root of its Kelvin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	Directly proportional to both its pressure and its Kelvin temperature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952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769588" y="1547631"/>
            <a:ext cx="11205535" cy="3488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>
              <a:lnSpc>
                <a:spcPct val="15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2800" dirty="0">
                <a:solidFill>
                  <a:schemeClr val="bg1"/>
                </a:solidFill>
              </a:rPr>
              <a:t>24.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Let A and B the gases and given:		         ; where it is the temperature and M is molecular mass, if   C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A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and C</a:t>
            </a:r>
            <a:r>
              <a:rPr lang="en-US" sz="2800" kern="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B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are the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r.m.s.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speed, then the ratio          will be equal to </a:t>
            </a:r>
          </a:p>
          <a:p>
            <a:pPr marL="12065">
              <a:lnSpc>
                <a:spcPct val="15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US" sz="2800" kern="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12065">
              <a:lnSpc>
                <a:spcPct val="15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1.	2		2. 4			3. 1			4. 0.5  </a:t>
            </a: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0BF95C3E-BDBC-0694-5B71-2591105B9F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373848"/>
              </p:ext>
            </p:extLst>
          </p:nvPr>
        </p:nvGraphicFramePr>
        <p:xfrm>
          <a:off x="5748338" y="3232150"/>
          <a:ext cx="69373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4511" imgH="390282" progId="Equation.DSMT4">
                  <p:embed/>
                </p:oleObj>
              </mc:Choice>
              <mc:Fallback>
                <p:oleObj name="Equation" r:id="rId2" imgW="694511" imgH="39028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48338" y="3232150"/>
                        <a:ext cx="693737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59B2FA4-2849-AC80-0DDE-9552918606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491733"/>
              </p:ext>
            </p:extLst>
          </p:nvPr>
        </p:nvGraphicFramePr>
        <p:xfrm>
          <a:off x="5748338" y="3232150"/>
          <a:ext cx="69373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4511" imgH="390282" progId="Equation.DSMT4">
                  <p:embed/>
                </p:oleObj>
              </mc:Choice>
              <mc:Fallback>
                <p:oleObj name="Equation" r:id="rId4" imgW="694511" imgH="39028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48338" y="3232150"/>
                        <a:ext cx="693737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220C1FF-79EF-F75E-6A55-F75E97262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739909"/>
              </p:ext>
            </p:extLst>
          </p:nvPr>
        </p:nvGraphicFramePr>
        <p:xfrm>
          <a:off x="5716588" y="3219450"/>
          <a:ext cx="7588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58935" imgH="416693" progId="Equation.DSMT4">
                  <p:embed/>
                </p:oleObj>
              </mc:Choice>
              <mc:Fallback>
                <p:oleObj name="Equation" r:id="rId5" imgW="758935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6588" y="3219450"/>
                        <a:ext cx="758825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5444433-4E69-20F1-3BA5-3F9B01E88C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23734"/>
              </p:ext>
            </p:extLst>
          </p:nvPr>
        </p:nvGraphicFramePr>
        <p:xfrm>
          <a:off x="6095206" y="1514065"/>
          <a:ext cx="1756874" cy="962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58935" imgH="416693" progId="Equation.DSMT4">
                  <p:embed/>
                </p:oleObj>
              </mc:Choice>
              <mc:Fallback>
                <p:oleObj name="Equation" r:id="rId7" imgW="758935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5206" y="1514065"/>
                        <a:ext cx="1756874" cy="962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F1A6F8A0-754B-7068-6147-7AC2688A75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403424"/>
              </p:ext>
            </p:extLst>
          </p:nvPr>
        </p:nvGraphicFramePr>
        <p:xfrm>
          <a:off x="2934564" y="2661591"/>
          <a:ext cx="617049" cy="1141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2504" imgH="428857" progId="Equation.DSMT4">
                  <p:embed/>
                </p:oleObj>
              </mc:Choice>
              <mc:Fallback>
                <p:oleObj name="Equation" r:id="rId9" imgW="232504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34564" y="2661591"/>
                        <a:ext cx="617049" cy="11411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031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628911" y="1726611"/>
            <a:ext cx="11205535" cy="294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25. To double the volume of a given mass of an ideal gas at 27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keeping the pressure constant, one must raise the temperature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 degree centigrade to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1. 54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	2. 270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  	 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3. 327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   	                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4. 600</a:t>
            </a:r>
            <a:r>
              <a:rPr lang="en-US" sz="2800" kern="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170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664080" y="1688308"/>
            <a:ext cx="11205535" cy="4787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26. A mass of an ideal gas undergoes a reversible isothermal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compression. Its molecules will then have compared with initial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state,   the same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root mean square velocity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(ii) mean momentum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(iii) mean kinetic energy</a:t>
            </a:r>
          </a:p>
          <a:p>
            <a:pPr marL="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(ii), (iii) correct 				2. 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(ii) correct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(ii), (iii) correct     				4. 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correct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17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2ED391-038F-CB43-E3DC-18FA5479F775}"/>
              </a:ext>
            </a:extLst>
          </p:cNvPr>
          <p:cNvSpPr txBox="1"/>
          <p:nvPr/>
        </p:nvSpPr>
        <p:spPr>
          <a:xfrm>
            <a:off x="1192090" y="1103615"/>
            <a:ext cx="9807819" cy="376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27. Volume of gas become four times if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	Temperature become four times at constant pressure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2. 	Temperature become one fourth at constant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pressure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	Temperature becomes two times at constant</a:t>
            </a:r>
            <a:b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pressure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4. 	Temperature becomes half at constant pressure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20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493232" y="738739"/>
            <a:ext cx="11464306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28. Kinetic theory of gases provide a base for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Only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Charle’s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law			2. Only Boyle’s law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3. 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Charle’s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law and Boyle’s law		4. None of these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29. I fan ideal gas has volume V at 27°C and it is heated at a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constant  pressure so that  its volume becomes 1.5V Then die value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final temperature will be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1. 600°C		2. 177°C    	 3. 817°C    	 4. None of these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9558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EF8E11-E270-333F-CB90-F3D38F287F6E}"/>
              </a:ext>
            </a:extLst>
          </p:cNvPr>
          <p:cNvSpPr txBox="1"/>
          <p:nvPr/>
        </p:nvSpPr>
        <p:spPr>
          <a:xfrm>
            <a:off x="558572" y="703571"/>
            <a:ext cx="9376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>
              <a:lnSpc>
                <a:spcPct val="100000"/>
              </a:lnSpc>
              <a:spcBef>
                <a:spcPts val="905"/>
              </a:spcBef>
              <a:tabLst>
                <a:tab pos="241300" algn="l"/>
                <a:tab pos="241935" algn="l"/>
              </a:tabLs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30. Match List-I and List-II and select the correct answer.</a:t>
            </a: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3A4A1DF-0F35-33B1-AAF6-7C4EC5034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109663"/>
              </p:ext>
            </p:extLst>
          </p:nvPr>
        </p:nvGraphicFramePr>
        <p:xfrm>
          <a:off x="1420219" y="1448219"/>
          <a:ext cx="8717818" cy="3288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5209">
                  <a:extLst>
                    <a:ext uri="{9D8B030D-6E8A-4147-A177-3AD203B41FA5}">
                      <a16:colId xmlns:a16="http://schemas.microsoft.com/office/drawing/2014/main" val="1136871269"/>
                    </a:ext>
                  </a:extLst>
                </a:gridCol>
                <a:gridCol w="3722953">
                  <a:extLst>
                    <a:ext uri="{9D8B030D-6E8A-4147-A177-3AD203B41FA5}">
                      <a16:colId xmlns:a16="http://schemas.microsoft.com/office/drawing/2014/main" val="3490838499"/>
                    </a:ext>
                  </a:extLst>
                </a:gridCol>
                <a:gridCol w="945235">
                  <a:extLst>
                    <a:ext uri="{9D8B030D-6E8A-4147-A177-3AD203B41FA5}">
                      <a16:colId xmlns:a16="http://schemas.microsoft.com/office/drawing/2014/main" val="2373519515"/>
                    </a:ext>
                  </a:extLst>
                </a:gridCol>
                <a:gridCol w="3334421">
                  <a:extLst>
                    <a:ext uri="{9D8B030D-6E8A-4147-A177-3AD203B41FA5}">
                      <a16:colId xmlns:a16="http://schemas.microsoft.com/office/drawing/2014/main" val="1709359721"/>
                    </a:ext>
                  </a:extLst>
                </a:gridCol>
              </a:tblGrid>
              <a:tr h="37247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List-I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List-II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275433"/>
                  </a:ext>
                </a:extLst>
              </a:tr>
              <a:tr h="762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a.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Root mean square speed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i.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kern="100" dirty="0">
                          <a:effectLst/>
                        </a:rPr>
                        <a:t> 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4974366"/>
                  </a:ext>
                </a:extLst>
              </a:tr>
              <a:tr h="581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b.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Most probable speed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ii.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kern="100" dirty="0">
                          <a:effectLst/>
                        </a:rPr>
                        <a:t> 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8342244"/>
                  </a:ext>
                </a:extLst>
              </a:tr>
              <a:tr h="6154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c.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Average speed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iii.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kern="100" dirty="0">
                          <a:effectLst/>
                        </a:rPr>
                        <a:t> 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1740378"/>
                  </a:ext>
                </a:extLst>
              </a:tr>
              <a:tr h="762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d.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>
                          <a:effectLst/>
                        </a:rPr>
                        <a:t>Speed of sound in a gas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effectLst/>
                        </a:rPr>
                        <a:t>iv.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kern="100" dirty="0">
                          <a:effectLst/>
                        </a:rPr>
                        <a:t> 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063192"/>
                  </a:ext>
                </a:extLst>
              </a:tr>
            </a:tbl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F07E421-4D59-FD04-B0A7-C08F11CFF5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267938"/>
              </p:ext>
            </p:extLst>
          </p:nvPr>
        </p:nvGraphicFramePr>
        <p:xfrm>
          <a:off x="7750054" y="1921364"/>
          <a:ext cx="637808" cy="83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3987" imgH="409346" progId="Equation.DSMT4">
                  <p:embed/>
                </p:oleObj>
              </mc:Choice>
              <mc:Fallback>
                <p:oleObj name="Equation" r:id="rId2" imgW="313987" imgH="40934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50054" y="1921364"/>
                        <a:ext cx="637808" cy="831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12E7612-13C2-B332-33DC-D5B65FAE70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064731"/>
              </p:ext>
            </p:extLst>
          </p:nvPr>
        </p:nvGraphicFramePr>
        <p:xfrm>
          <a:off x="8523777" y="2752447"/>
          <a:ext cx="796069" cy="672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4924" imgH="409346" progId="Equation.DSMT4">
                  <p:embed/>
                </p:oleObj>
              </mc:Choice>
              <mc:Fallback>
                <p:oleObj name="Equation" r:id="rId4" imgW="294924" imgH="40934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23777" y="2752447"/>
                        <a:ext cx="796069" cy="672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66993C1-99A5-A340-AEB8-8A03F1DBCE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532892"/>
              </p:ext>
            </p:extLst>
          </p:nvPr>
        </p:nvGraphicFramePr>
        <p:xfrm>
          <a:off x="7492145" y="3344110"/>
          <a:ext cx="895717" cy="761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635" imgH="418698" progId="Equation.DSMT4">
                  <p:embed/>
                </p:oleObj>
              </mc:Choice>
              <mc:Fallback>
                <p:oleObj name="Equation" r:id="rId6" imgW="304635" imgH="41869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92145" y="3344110"/>
                        <a:ext cx="895717" cy="761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CE724F0-0CB1-BC08-2E2E-A36BB69A12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669724"/>
              </p:ext>
            </p:extLst>
          </p:nvPr>
        </p:nvGraphicFramePr>
        <p:xfrm>
          <a:off x="8558946" y="3842886"/>
          <a:ext cx="895717" cy="893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3698" imgH="428410" progId="Equation.DSMT4">
                  <p:embed/>
                </p:oleObj>
              </mc:Choice>
              <mc:Fallback>
                <p:oleObj name="Equation" r:id="rId8" imgW="323698" imgH="4284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58946" y="3842886"/>
                        <a:ext cx="895717" cy="8933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44533D6-0319-A9F6-C034-4E8B76D85554}"/>
              </a:ext>
            </a:extLst>
          </p:cNvPr>
          <p:cNvSpPr txBox="1"/>
          <p:nvPr/>
        </p:nvSpPr>
        <p:spPr>
          <a:xfrm>
            <a:off x="1761942" y="4289572"/>
            <a:ext cx="7159869" cy="2374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a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(ii), b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(iv), c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d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(iii)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a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b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(ii). c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(iii), d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(iv)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a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(iv), b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(iii), c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(ii), d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a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(iii), b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(iv), c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d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(ii)</a:t>
            </a:r>
            <a:endParaRPr lang="en-IN" sz="28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942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EEN PICTURE" descr="D:\new desk\page\FreeVector-Quill-And-In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61" y="1240692"/>
            <a:ext cx="7112000" cy="406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THANK YOU"/>
          <p:cNvSpPr txBox="1"/>
          <p:nvPr/>
        </p:nvSpPr>
        <p:spPr>
          <a:xfrm>
            <a:off x="4654061" y="1973385"/>
            <a:ext cx="4673600" cy="995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867" b="1" dirty="0">
                <a:solidFill>
                  <a:schemeClr val="tx1"/>
                </a:solidFill>
                <a:latin typeface="Comic Sans MS" panose="030F0702030302020204" pitchFamily="66" charset="0"/>
              </a:rPr>
              <a:t>Thank you… </a:t>
            </a:r>
          </a:p>
        </p:txBody>
      </p:sp>
    </p:spTree>
    <p:extLst>
      <p:ext uri="{BB962C8B-B14F-4D97-AF65-F5344CB8AC3E}">
        <p14:creationId xmlns:p14="http://schemas.microsoft.com/office/powerpoint/2010/main" val="229466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2985</Words>
  <Application>Microsoft Office PowerPoint</Application>
  <PresentationFormat>Widescreen</PresentationFormat>
  <Paragraphs>276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Comic Sans MS</vt:lpstr>
      <vt:lpstr>Symbol</vt:lpstr>
      <vt:lpstr>Tahoma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Sudha</dc:creator>
  <cp:lastModifiedBy>KNa NEET</cp:lastModifiedBy>
  <cp:revision>66</cp:revision>
  <dcterms:created xsi:type="dcterms:W3CDTF">2024-06-24T04:28:19Z</dcterms:created>
  <dcterms:modified xsi:type="dcterms:W3CDTF">2024-08-01T09:45:58Z</dcterms:modified>
</cp:coreProperties>
</file>